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94" r:id="rId3"/>
    <p:sldId id="270" r:id="rId4"/>
    <p:sldId id="261" r:id="rId5"/>
    <p:sldId id="299" r:id="rId6"/>
    <p:sldId id="293" r:id="rId7"/>
    <p:sldId id="291" r:id="rId8"/>
    <p:sldId id="286" r:id="rId9"/>
    <p:sldId id="287" r:id="rId10"/>
    <p:sldId id="289" r:id="rId11"/>
    <p:sldId id="292" r:id="rId12"/>
    <p:sldId id="295" r:id="rId13"/>
    <p:sldId id="277" r:id="rId14"/>
    <p:sldId id="296" r:id="rId15"/>
    <p:sldId id="278" r:id="rId16"/>
    <p:sldId id="282" r:id="rId17"/>
    <p:sldId id="284" r:id="rId18"/>
    <p:sldId id="280" r:id="rId19"/>
    <p:sldId id="275" r:id="rId20"/>
    <p:sldId id="285" r:id="rId21"/>
    <p:sldId id="298" r:id="rId22"/>
    <p:sldId id="297" r:id="rId23"/>
    <p:sldId id="265" r:id="rId24"/>
    <p:sldId id="269" r:id="rId25"/>
    <p:sldId id="27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C05A918-1FEF-43B4-92E5-CCD0092B98FD}">
          <p14:sldIdLst>
            <p14:sldId id="264"/>
            <p14:sldId id="294"/>
            <p14:sldId id="270"/>
            <p14:sldId id="261"/>
            <p14:sldId id="299"/>
            <p14:sldId id="293"/>
            <p14:sldId id="291"/>
            <p14:sldId id="286"/>
            <p14:sldId id="287"/>
            <p14:sldId id="289"/>
            <p14:sldId id="292"/>
            <p14:sldId id="295"/>
            <p14:sldId id="277"/>
            <p14:sldId id="296"/>
            <p14:sldId id="278"/>
            <p14:sldId id="282"/>
            <p14:sldId id="284"/>
            <p14:sldId id="280"/>
            <p14:sldId id="275"/>
            <p14:sldId id="285"/>
            <p14:sldId id="298"/>
            <p14:sldId id="297"/>
            <p14:sldId id="265"/>
            <p14:sldId id="269"/>
            <p14:sldId id="274"/>
          </p14:sldIdLst>
        </p14:section>
        <p14:section name="无标题节" id="{B773B76F-C1F6-498B-90BD-5306ED8CFF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89" autoAdjust="0"/>
    <p:restoredTop sz="94660"/>
  </p:normalViewPr>
  <p:slideViewPr>
    <p:cSldViewPr snapToGrid="0">
      <p:cViewPr>
        <p:scale>
          <a:sx n="100" d="100"/>
          <a:sy n="100" d="100"/>
        </p:scale>
        <p:origin x="390"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8E0D8-FB00-441D-BCD0-DC867CC3BC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F4D6F86-E7D1-413C-84FF-0EE9F7E48E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3208B03-CD52-4080-827C-5D60F03C8C35}"/>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E08A283C-C7AF-4348-B7CE-76B653EDBD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342BF1-858B-466B-9898-DEAD8BAC0683}"/>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144874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1074-DC25-474C-BB6F-DD7AF1A5503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45256A5-F244-47A8-A5D8-5BC567A28FB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88D98F-F968-40BA-9A92-DD91BEA26FEA}"/>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A5A5E5F0-65DE-4D4B-B68F-7B9FB55889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7FF5AA-E340-4FD3-BEE4-7E687F899936}"/>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39918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54882A-5486-4E8F-BB5A-D11B3B8783F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5A63C39-B96E-49AC-80C7-6F98D1F2CC3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89C78C-8A19-4690-AD6B-A8A6A6E3E4AB}"/>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578EF512-8455-4796-8A71-DB678F7668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E7E937-3C09-42B5-8457-96CA44B203F2}"/>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278276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1302B-3D9D-4759-9848-CDA9D10056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89A8CD-809A-47D9-946F-A23E9DE5625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AF7D50-FF6F-4BD8-99DA-53E155B551E7}"/>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B7BA09EB-9BC2-4C03-B78C-340B316C42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C72020-7F90-4F2D-979B-46FE240AA591}"/>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1261357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6FAAD-3C10-4DD6-922F-2267D4834F8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9B079A6-0D04-44A2-A9AA-06F3407E01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DDD7E6-FFA2-44E9-8FDF-64F108ECDABC}"/>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0EEC6164-5980-412A-9AF4-D8451BDB08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344412-1425-4BB5-AC72-9219B5B15D9B}"/>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350261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71294-65B1-4354-80CE-0ED95AC0BB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009EAAE-7BCD-4660-ADC2-FCCA60542B7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CA7D2E-F0B3-4B3E-8D03-4B1703C16C7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C4D02E8-4E4C-4B66-BEDB-413B36A450BE}"/>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6" name="页脚占位符 5">
            <a:extLst>
              <a:ext uri="{FF2B5EF4-FFF2-40B4-BE49-F238E27FC236}">
                <a16:creationId xmlns:a16="http://schemas.microsoft.com/office/drawing/2014/main" id="{2446AF26-CC72-4733-BB8D-1A7CC74120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F339D2-88DB-42C6-9714-3520F1FEB135}"/>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1633198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D911E-E79E-4FBB-B435-CDE01DA4631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A04C8B-175F-477F-9B46-6B279B2DF1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8BBEB4-77D4-429F-BD6C-360FABECE82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E56E2-8B4F-4D5E-A7C6-417B6F596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402A01-9C17-4089-8E2C-D82AE64ACBC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88E17F-4CFE-4ED7-B6AD-93B10BBA55D1}"/>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8" name="页脚占位符 7">
            <a:extLst>
              <a:ext uri="{FF2B5EF4-FFF2-40B4-BE49-F238E27FC236}">
                <a16:creationId xmlns:a16="http://schemas.microsoft.com/office/drawing/2014/main" id="{0B6867C9-207F-4D84-840A-0F59CAE5DDB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1FACECA-A950-412F-89D3-69180AFAEF67}"/>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665898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3D3A2-FE7C-4084-A466-2481A0E8CAB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88F4ED-08C4-4640-A2FC-C3DEF693C8D6}"/>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4" name="页脚占位符 3">
            <a:extLst>
              <a:ext uri="{FF2B5EF4-FFF2-40B4-BE49-F238E27FC236}">
                <a16:creationId xmlns:a16="http://schemas.microsoft.com/office/drawing/2014/main" id="{25D681A3-416F-432E-BF25-B705EDC99AC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24A0D89-4D8A-4F57-A7A5-BD0305ECE51D}"/>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249439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90B5B-5761-450B-899D-F80C4F3987A4}"/>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3" name="页脚占位符 2">
            <a:extLst>
              <a:ext uri="{FF2B5EF4-FFF2-40B4-BE49-F238E27FC236}">
                <a16:creationId xmlns:a16="http://schemas.microsoft.com/office/drawing/2014/main" id="{88A58B9C-7ACE-422E-B91D-322D1CBE92A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7C2CD91-E688-4118-88A9-BF4333C6F183}"/>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172603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260D4-97E5-488A-82A8-A9F362F0DD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E37EE8-9D9B-4929-BD6B-F5E9BDCE36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1E35C61-EE85-45B7-967B-761BF4DB17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DADA73-8CAF-49E9-B3B1-5C684EA9C999}"/>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6" name="页脚占位符 5">
            <a:extLst>
              <a:ext uri="{FF2B5EF4-FFF2-40B4-BE49-F238E27FC236}">
                <a16:creationId xmlns:a16="http://schemas.microsoft.com/office/drawing/2014/main" id="{F5C0094A-3DB0-4C94-89A3-AD30049A72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07A1C0-8827-449D-A74B-1B99CA5459A4}"/>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1132215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C94BB-A9BE-4947-986C-06AA9D21A9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3D964C-6856-4FE3-8355-685E4AC8ED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7E22F9D-73AC-430C-A680-55AE5F016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CDE60D-A71C-41D9-B62E-B71FDE228F16}"/>
              </a:ext>
            </a:extLst>
          </p:cNvPr>
          <p:cNvSpPr>
            <a:spLocks noGrp="1"/>
          </p:cNvSpPr>
          <p:nvPr>
            <p:ph type="dt" sz="half" idx="10"/>
          </p:nvPr>
        </p:nvSpPr>
        <p:spPr/>
        <p:txBody>
          <a:bodyPr/>
          <a:lstStyle/>
          <a:p>
            <a:fld id="{CAFB1FC0-4323-45ED-A42D-4139E5F2F88F}" type="datetimeFigureOut">
              <a:rPr lang="zh-CN" altLang="en-US" smtClean="0"/>
              <a:t>2022/6/9</a:t>
            </a:fld>
            <a:endParaRPr lang="zh-CN" altLang="en-US"/>
          </a:p>
        </p:txBody>
      </p:sp>
      <p:sp>
        <p:nvSpPr>
          <p:cNvPr id="6" name="页脚占位符 5">
            <a:extLst>
              <a:ext uri="{FF2B5EF4-FFF2-40B4-BE49-F238E27FC236}">
                <a16:creationId xmlns:a16="http://schemas.microsoft.com/office/drawing/2014/main" id="{35806C16-9F87-403D-8C2A-39ED937D0E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61F169-64B4-40C2-BA2D-306F5D1F4EE9}"/>
              </a:ext>
            </a:extLst>
          </p:cNvPr>
          <p:cNvSpPr>
            <a:spLocks noGrp="1"/>
          </p:cNvSpPr>
          <p:nvPr>
            <p:ph type="sldNum" sz="quarter" idx="12"/>
          </p:nvPr>
        </p:nvSpPr>
        <p:spPr/>
        <p:txBody>
          <a:body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464189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952165B-C07A-4CC4-9DD4-F6747E3EAC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8B688EC-C7D8-44DE-ABEC-1030092524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474E5-582E-4BE3-9EC6-3F603F90D1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B1FC0-4323-45ED-A42D-4139E5F2F88F}"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A9470691-FD50-47CC-9BD7-B1D70B1E6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43DB1BA-3EA6-4680-B5FA-FB45A83FCD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7657A-35EC-4F49-952F-64570B564847}" type="slidenum">
              <a:rPr lang="zh-CN" altLang="en-US" smtClean="0"/>
              <a:t>‹#›</a:t>
            </a:fld>
            <a:endParaRPr lang="zh-CN" altLang="en-US"/>
          </a:p>
        </p:txBody>
      </p:sp>
    </p:spTree>
    <p:extLst>
      <p:ext uri="{BB962C8B-B14F-4D97-AF65-F5344CB8AC3E}">
        <p14:creationId xmlns:p14="http://schemas.microsoft.com/office/powerpoint/2010/main" val="1435924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6E8B801B-A6C7-5EBB-454D-BA300977E2FB}"/>
              </a:ext>
            </a:extLst>
          </p:cNvPr>
          <p:cNvSpPr txBox="1"/>
          <p:nvPr/>
        </p:nvSpPr>
        <p:spPr>
          <a:xfrm>
            <a:off x="2663513" y="3429000"/>
            <a:ext cx="5230919" cy="461665"/>
          </a:xfrm>
          <a:prstGeom prst="rect">
            <a:avLst/>
          </a:prstGeom>
          <a:noFill/>
        </p:spPr>
        <p:txBody>
          <a:bodyPr wrap="none" rtlCol="0">
            <a:spAutoFit/>
          </a:bodyPr>
          <a:lstStyle/>
          <a:p>
            <a:r>
              <a:rPr lang="en-US" altLang="zh-CN" sz="2400" b="1" dirty="0"/>
              <a:t>Data Visualization final presentation</a:t>
            </a:r>
            <a:endParaRPr lang="zh-CN" altLang="en-US" sz="2400" b="1" dirty="0"/>
          </a:p>
        </p:txBody>
      </p:sp>
      <p:sp>
        <p:nvSpPr>
          <p:cNvPr id="31" name="文本框 30">
            <a:extLst>
              <a:ext uri="{FF2B5EF4-FFF2-40B4-BE49-F238E27FC236}">
                <a16:creationId xmlns:a16="http://schemas.microsoft.com/office/drawing/2014/main" id="{64EBED5E-FBCC-AFE5-C95F-71C1808DDDF1}"/>
              </a:ext>
            </a:extLst>
          </p:cNvPr>
          <p:cNvSpPr txBox="1"/>
          <p:nvPr/>
        </p:nvSpPr>
        <p:spPr>
          <a:xfrm>
            <a:off x="2663513" y="2413337"/>
            <a:ext cx="9385611" cy="1015663"/>
          </a:xfrm>
          <a:prstGeom prst="rect">
            <a:avLst/>
          </a:prstGeom>
          <a:noFill/>
        </p:spPr>
        <p:txBody>
          <a:bodyPr wrap="square" rtlCol="0">
            <a:spAutoFit/>
          </a:bodyPr>
          <a:lstStyle/>
          <a:p>
            <a:r>
              <a:rPr lang="en-US" altLang="zh-CN" sz="6000" b="1" dirty="0"/>
              <a:t>Yelp Review Analysis</a:t>
            </a:r>
            <a:endParaRPr lang="zh-CN" altLang="en-US" sz="6000" b="1" dirty="0"/>
          </a:p>
        </p:txBody>
      </p:sp>
      <p:pic>
        <p:nvPicPr>
          <p:cNvPr id="5" name="图片 4">
            <a:extLst>
              <a:ext uri="{FF2B5EF4-FFF2-40B4-BE49-F238E27FC236}">
                <a16:creationId xmlns:a16="http://schemas.microsoft.com/office/drawing/2014/main" id="{7DFE3800-3BF2-1F43-8620-3C1324DBF583}"/>
              </a:ext>
            </a:extLst>
          </p:cNvPr>
          <p:cNvPicPr>
            <a:picLocks noChangeAspect="1"/>
          </p:cNvPicPr>
          <p:nvPr/>
        </p:nvPicPr>
        <p:blipFill>
          <a:blip r:embed="rId2"/>
          <a:stretch>
            <a:fillRect/>
          </a:stretch>
        </p:blipFill>
        <p:spPr>
          <a:xfrm>
            <a:off x="0" y="1"/>
            <a:ext cx="1581150" cy="785952"/>
          </a:xfrm>
          <a:prstGeom prst="rect">
            <a:avLst/>
          </a:prstGeom>
        </p:spPr>
      </p:pic>
      <p:cxnSp>
        <p:nvCxnSpPr>
          <p:cNvPr id="7" name="直接连接符 6">
            <a:extLst>
              <a:ext uri="{FF2B5EF4-FFF2-40B4-BE49-F238E27FC236}">
                <a16:creationId xmlns:a16="http://schemas.microsoft.com/office/drawing/2014/main" id="{F0FC3039-6008-CACA-87AF-4BD607A3F1BC}"/>
              </a:ext>
            </a:extLst>
          </p:cNvPr>
          <p:cNvCxnSpPr>
            <a:cxnSpLocks/>
          </p:cNvCxnSpPr>
          <p:nvPr/>
        </p:nvCxnSpPr>
        <p:spPr>
          <a:xfrm>
            <a:off x="2524125" y="2669232"/>
            <a:ext cx="0" cy="129316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EC31F7B-9F04-0C96-A4C3-5C47311E0083}"/>
              </a:ext>
            </a:extLst>
          </p:cNvPr>
          <p:cNvSpPr txBox="1"/>
          <p:nvPr/>
        </p:nvSpPr>
        <p:spPr>
          <a:xfrm>
            <a:off x="9130988" y="6057870"/>
            <a:ext cx="2871299" cy="400110"/>
          </a:xfrm>
          <a:prstGeom prst="rect">
            <a:avLst/>
          </a:prstGeom>
          <a:noFill/>
        </p:spPr>
        <p:txBody>
          <a:bodyPr wrap="none" rtlCol="0">
            <a:spAutoFit/>
          </a:bodyPr>
          <a:lstStyle/>
          <a:p>
            <a:r>
              <a:rPr lang="en-US" altLang="zh-CN" sz="2000" b="1" dirty="0"/>
              <a:t>Group 6. </a:t>
            </a:r>
            <a:r>
              <a:rPr lang="zh-CN" altLang="en-US" sz="2000" b="1" dirty="0"/>
              <a:t>宋一帆 李振邦</a:t>
            </a:r>
          </a:p>
        </p:txBody>
      </p:sp>
    </p:spTree>
    <p:extLst>
      <p:ext uri="{BB962C8B-B14F-4D97-AF65-F5344CB8AC3E}">
        <p14:creationId xmlns:p14="http://schemas.microsoft.com/office/powerpoint/2010/main" val="520717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C95CB41-F046-38C8-69B5-374318069F64}"/>
              </a:ext>
            </a:extLst>
          </p:cNvPr>
          <p:cNvPicPr>
            <a:picLocks noChangeAspect="1"/>
          </p:cNvPicPr>
          <p:nvPr/>
        </p:nvPicPr>
        <p:blipFill>
          <a:blip r:embed="rId2"/>
          <a:stretch>
            <a:fillRect/>
          </a:stretch>
        </p:blipFill>
        <p:spPr>
          <a:xfrm>
            <a:off x="1" y="109538"/>
            <a:ext cx="10463908" cy="6748462"/>
          </a:xfrm>
          <a:prstGeom prst="rect">
            <a:avLst/>
          </a:prstGeom>
        </p:spPr>
      </p:pic>
      <p:sp>
        <p:nvSpPr>
          <p:cNvPr id="5" name="文本框 4">
            <a:extLst>
              <a:ext uri="{FF2B5EF4-FFF2-40B4-BE49-F238E27FC236}">
                <a16:creationId xmlns:a16="http://schemas.microsoft.com/office/drawing/2014/main" id="{EF0AE1D5-20D8-7728-23A6-54629D2BF96F}"/>
              </a:ext>
            </a:extLst>
          </p:cNvPr>
          <p:cNvSpPr txBox="1"/>
          <p:nvPr/>
        </p:nvSpPr>
        <p:spPr>
          <a:xfrm>
            <a:off x="10453688" y="452438"/>
            <a:ext cx="1681871" cy="523220"/>
          </a:xfrm>
          <a:prstGeom prst="rect">
            <a:avLst/>
          </a:prstGeom>
          <a:noFill/>
        </p:spPr>
        <p:txBody>
          <a:bodyPr wrap="none" rtlCol="0">
            <a:spAutoFit/>
          </a:bodyPr>
          <a:lstStyle/>
          <a:p>
            <a:r>
              <a:rPr lang="en-US" altLang="zh-CN" sz="2800" b="1" dirty="0"/>
              <a:t>Redesign</a:t>
            </a:r>
            <a:endParaRPr lang="zh-CN" altLang="en-US" sz="2800" b="1" dirty="0"/>
          </a:p>
        </p:txBody>
      </p:sp>
    </p:spTree>
    <p:extLst>
      <p:ext uri="{BB962C8B-B14F-4D97-AF65-F5344CB8AC3E}">
        <p14:creationId xmlns:p14="http://schemas.microsoft.com/office/powerpoint/2010/main" val="2347274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6E8B801B-A6C7-5EBB-454D-BA300977E2FB}"/>
              </a:ext>
            </a:extLst>
          </p:cNvPr>
          <p:cNvSpPr txBox="1"/>
          <p:nvPr/>
        </p:nvSpPr>
        <p:spPr>
          <a:xfrm>
            <a:off x="2663513" y="3429000"/>
            <a:ext cx="3098925" cy="461665"/>
          </a:xfrm>
          <a:prstGeom prst="rect">
            <a:avLst/>
          </a:prstGeom>
          <a:noFill/>
        </p:spPr>
        <p:txBody>
          <a:bodyPr wrap="none" rtlCol="0">
            <a:spAutoFit/>
          </a:bodyPr>
          <a:lstStyle/>
          <a:p>
            <a:r>
              <a:rPr lang="en-US" altLang="zh-CN" sz="2400" b="1" dirty="0"/>
              <a:t>Findings &amp; Problems</a:t>
            </a:r>
            <a:endParaRPr lang="zh-CN" altLang="en-US" sz="2400" b="1" dirty="0"/>
          </a:p>
        </p:txBody>
      </p:sp>
      <p:sp>
        <p:nvSpPr>
          <p:cNvPr id="31" name="文本框 30">
            <a:extLst>
              <a:ext uri="{FF2B5EF4-FFF2-40B4-BE49-F238E27FC236}">
                <a16:creationId xmlns:a16="http://schemas.microsoft.com/office/drawing/2014/main" id="{64EBED5E-FBCC-AFE5-C95F-71C1808DDDF1}"/>
              </a:ext>
            </a:extLst>
          </p:cNvPr>
          <p:cNvSpPr txBox="1"/>
          <p:nvPr/>
        </p:nvSpPr>
        <p:spPr>
          <a:xfrm>
            <a:off x="2663513" y="2413337"/>
            <a:ext cx="9385611" cy="1015663"/>
          </a:xfrm>
          <a:prstGeom prst="rect">
            <a:avLst/>
          </a:prstGeom>
          <a:noFill/>
        </p:spPr>
        <p:txBody>
          <a:bodyPr wrap="square" rtlCol="0">
            <a:spAutoFit/>
          </a:bodyPr>
          <a:lstStyle/>
          <a:p>
            <a:r>
              <a:rPr lang="en-US" altLang="zh-CN" sz="6000" b="1" dirty="0"/>
              <a:t>03 System Build</a:t>
            </a:r>
            <a:endParaRPr lang="zh-CN" altLang="en-US" sz="6000" b="1" dirty="0"/>
          </a:p>
        </p:txBody>
      </p:sp>
      <p:pic>
        <p:nvPicPr>
          <p:cNvPr id="5" name="图片 4">
            <a:extLst>
              <a:ext uri="{FF2B5EF4-FFF2-40B4-BE49-F238E27FC236}">
                <a16:creationId xmlns:a16="http://schemas.microsoft.com/office/drawing/2014/main" id="{7DFE3800-3BF2-1F43-8620-3C1324DBF583}"/>
              </a:ext>
            </a:extLst>
          </p:cNvPr>
          <p:cNvPicPr>
            <a:picLocks noChangeAspect="1"/>
          </p:cNvPicPr>
          <p:nvPr/>
        </p:nvPicPr>
        <p:blipFill>
          <a:blip r:embed="rId2"/>
          <a:stretch>
            <a:fillRect/>
          </a:stretch>
        </p:blipFill>
        <p:spPr>
          <a:xfrm>
            <a:off x="10610850" y="0"/>
            <a:ext cx="1581150" cy="785952"/>
          </a:xfrm>
          <a:prstGeom prst="rect">
            <a:avLst/>
          </a:prstGeom>
        </p:spPr>
      </p:pic>
      <p:cxnSp>
        <p:nvCxnSpPr>
          <p:cNvPr id="7" name="直接连接符 6">
            <a:extLst>
              <a:ext uri="{FF2B5EF4-FFF2-40B4-BE49-F238E27FC236}">
                <a16:creationId xmlns:a16="http://schemas.microsoft.com/office/drawing/2014/main" id="{F0FC3039-6008-CACA-87AF-4BD607A3F1BC}"/>
              </a:ext>
            </a:extLst>
          </p:cNvPr>
          <p:cNvCxnSpPr>
            <a:cxnSpLocks/>
          </p:cNvCxnSpPr>
          <p:nvPr/>
        </p:nvCxnSpPr>
        <p:spPr>
          <a:xfrm>
            <a:off x="2524125" y="2669232"/>
            <a:ext cx="0" cy="129316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EC31F7B-9F04-0C96-A4C3-5C47311E0083}"/>
              </a:ext>
            </a:extLst>
          </p:cNvPr>
          <p:cNvSpPr txBox="1"/>
          <p:nvPr/>
        </p:nvSpPr>
        <p:spPr>
          <a:xfrm>
            <a:off x="9130988" y="6057870"/>
            <a:ext cx="2871299" cy="400110"/>
          </a:xfrm>
          <a:prstGeom prst="rect">
            <a:avLst/>
          </a:prstGeom>
          <a:noFill/>
        </p:spPr>
        <p:txBody>
          <a:bodyPr wrap="none" rtlCol="0">
            <a:spAutoFit/>
          </a:bodyPr>
          <a:lstStyle/>
          <a:p>
            <a:r>
              <a:rPr lang="en-US" altLang="zh-CN" sz="2000" b="1" dirty="0"/>
              <a:t>Group 6. </a:t>
            </a:r>
            <a:r>
              <a:rPr lang="zh-CN" altLang="en-US" sz="2000" b="1" dirty="0"/>
              <a:t>宋一帆 李振邦</a:t>
            </a:r>
          </a:p>
        </p:txBody>
      </p:sp>
    </p:spTree>
    <p:extLst>
      <p:ext uri="{BB962C8B-B14F-4D97-AF65-F5344CB8AC3E}">
        <p14:creationId xmlns:p14="http://schemas.microsoft.com/office/powerpoint/2010/main" val="833033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0D85FE6-B4F5-2B22-A857-DB2FA91031D2}"/>
              </a:ext>
            </a:extLst>
          </p:cNvPr>
          <p:cNvPicPr>
            <a:picLocks noChangeAspect="1"/>
          </p:cNvPicPr>
          <p:nvPr/>
        </p:nvPicPr>
        <p:blipFill>
          <a:blip r:embed="rId2"/>
          <a:stretch>
            <a:fillRect/>
          </a:stretch>
        </p:blipFill>
        <p:spPr>
          <a:xfrm>
            <a:off x="0" y="386625"/>
            <a:ext cx="12192000" cy="6471375"/>
          </a:xfrm>
          <a:prstGeom prst="rect">
            <a:avLst/>
          </a:prstGeom>
        </p:spPr>
      </p:pic>
      <p:pic>
        <p:nvPicPr>
          <p:cNvPr id="8" name="图片 7">
            <a:extLst>
              <a:ext uri="{FF2B5EF4-FFF2-40B4-BE49-F238E27FC236}">
                <a16:creationId xmlns:a16="http://schemas.microsoft.com/office/drawing/2014/main" id="{BBFF1EAB-5154-7EA9-42AB-4040697E7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58081"/>
          </a:xfrm>
          <a:prstGeom prst="rect">
            <a:avLst/>
          </a:prstGeom>
        </p:spPr>
      </p:pic>
    </p:spTree>
    <p:extLst>
      <p:ext uri="{BB962C8B-B14F-4D97-AF65-F5344CB8AC3E}">
        <p14:creationId xmlns:p14="http://schemas.microsoft.com/office/powerpoint/2010/main" val="1602765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A7AAC75-41D4-C6FD-CF6B-4B34C6FE72C6}"/>
              </a:ext>
            </a:extLst>
          </p:cNvPr>
          <p:cNvPicPr>
            <a:picLocks noChangeAspect="1"/>
          </p:cNvPicPr>
          <p:nvPr/>
        </p:nvPicPr>
        <p:blipFill>
          <a:blip r:embed="rId2"/>
          <a:stretch>
            <a:fillRect/>
          </a:stretch>
        </p:blipFill>
        <p:spPr>
          <a:xfrm>
            <a:off x="311300" y="2509355"/>
            <a:ext cx="8044434" cy="4148848"/>
          </a:xfrm>
          <a:prstGeom prst="rect">
            <a:avLst/>
          </a:prstGeom>
        </p:spPr>
      </p:pic>
      <p:pic>
        <p:nvPicPr>
          <p:cNvPr id="3" name="图片 2">
            <a:extLst>
              <a:ext uri="{FF2B5EF4-FFF2-40B4-BE49-F238E27FC236}">
                <a16:creationId xmlns:a16="http://schemas.microsoft.com/office/drawing/2014/main" id="{DA3843C4-C5E9-3E95-E438-0018878AB32C}"/>
              </a:ext>
            </a:extLst>
          </p:cNvPr>
          <p:cNvPicPr>
            <a:picLocks noChangeAspect="1"/>
          </p:cNvPicPr>
          <p:nvPr/>
        </p:nvPicPr>
        <p:blipFill>
          <a:blip r:embed="rId3"/>
          <a:stretch>
            <a:fillRect/>
          </a:stretch>
        </p:blipFill>
        <p:spPr>
          <a:xfrm>
            <a:off x="311300" y="1952626"/>
            <a:ext cx="8044434" cy="598920"/>
          </a:xfrm>
          <a:prstGeom prst="rect">
            <a:avLst/>
          </a:prstGeom>
        </p:spPr>
      </p:pic>
      <p:pic>
        <p:nvPicPr>
          <p:cNvPr id="6" name="图片 5">
            <a:extLst>
              <a:ext uri="{FF2B5EF4-FFF2-40B4-BE49-F238E27FC236}">
                <a16:creationId xmlns:a16="http://schemas.microsoft.com/office/drawing/2014/main" id="{27E7A493-D1BC-4D98-BFFD-052576B239A7}"/>
              </a:ext>
            </a:extLst>
          </p:cNvPr>
          <p:cNvPicPr>
            <a:picLocks noChangeAspect="1"/>
          </p:cNvPicPr>
          <p:nvPr/>
        </p:nvPicPr>
        <p:blipFill>
          <a:blip r:embed="rId4"/>
          <a:stretch>
            <a:fillRect/>
          </a:stretch>
        </p:blipFill>
        <p:spPr>
          <a:xfrm>
            <a:off x="5139808" y="902737"/>
            <a:ext cx="4387730" cy="419499"/>
          </a:xfrm>
          <a:prstGeom prst="rect">
            <a:avLst/>
          </a:prstGeom>
        </p:spPr>
      </p:pic>
      <p:sp>
        <p:nvSpPr>
          <p:cNvPr id="7" name="箭头: 右 6">
            <a:extLst>
              <a:ext uri="{FF2B5EF4-FFF2-40B4-BE49-F238E27FC236}">
                <a16:creationId xmlns:a16="http://schemas.microsoft.com/office/drawing/2014/main" id="{ADFE0465-8D29-B8FC-BB98-863327BB890D}"/>
              </a:ext>
            </a:extLst>
          </p:cNvPr>
          <p:cNvSpPr/>
          <p:nvPr/>
        </p:nvSpPr>
        <p:spPr>
          <a:xfrm rot="8268821">
            <a:off x="4480083" y="1423143"/>
            <a:ext cx="734385" cy="28267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48E5B26-542D-E07C-7F57-F56E7D3C7554}"/>
              </a:ext>
            </a:extLst>
          </p:cNvPr>
          <p:cNvSpPr txBox="1"/>
          <p:nvPr/>
        </p:nvSpPr>
        <p:spPr>
          <a:xfrm>
            <a:off x="7766968" y="1418062"/>
            <a:ext cx="4182555" cy="400110"/>
          </a:xfrm>
          <a:prstGeom prst="rect">
            <a:avLst/>
          </a:prstGeom>
          <a:noFill/>
        </p:spPr>
        <p:txBody>
          <a:bodyPr wrap="none" rtlCol="0">
            <a:spAutoFit/>
          </a:bodyPr>
          <a:lstStyle/>
          <a:p>
            <a:r>
              <a:rPr lang="en-US" altLang="zh-CN" sz="2000" b="1" dirty="0"/>
              <a:t>Location /attribute/ category Filter</a:t>
            </a:r>
            <a:endParaRPr lang="zh-CN" altLang="en-US" sz="2000" b="1" dirty="0"/>
          </a:p>
        </p:txBody>
      </p:sp>
      <p:cxnSp>
        <p:nvCxnSpPr>
          <p:cNvPr id="9" name="直接连接符 8">
            <a:extLst>
              <a:ext uri="{FF2B5EF4-FFF2-40B4-BE49-F238E27FC236}">
                <a16:creationId xmlns:a16="http://schemas.microsoft.com/office/drawing/2014/main" id="{97F89BBC-A907-3588-DA69-818E171332CA}"/>
              </a:ext>
            </a:extLst>
          </p:cNvPr>
          <p:cNvCxnSpPr>
            <a:cxnSpLocks/>
          </p:cNvCxnSpPr>
          <p:nvPr/>
        </p:nvCxnSpPr>
        <p:spPr>
          <a:xfrm flipH="1">
            <a:off x="0" y="521659"/>
            <a:ext cx="241458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F0CAD02-D785-A1B7-48BD-E6A2F4577064}"/>
              </a:ext>
            </a:extLst>
          </p:cNvPr>
          <p:cNvSpPr txBox="1"/>
          <p:nvPr/>
        </p:nvSpPr>
        <p:spPr>
          <a:xfrm>
            <a:off x="-1" y="97737"/>
            <a:ext cx="4067176" cy="400110"/>
          </a:xfrm>
          <a:prstGeom prst="rect">
            <a:avLst/>
          </a:prstGeom>
          <a:noFill/>
        </p:spPr>
        <p:txBody>
          <a:bodyPr wrap="square" rtlCol="0">
            <a:spAutoFit/>
          </a:bodyPr>
          <a:lstStyle/>
          <a:p>
            <a:r>
              <a:rPr lang="en-US" altLang="zh-CN" sz="2000" b="1" dirty="0"/>
              <a:t>Filter Design: Find Competitors</a:t>
            </a:r>
            <a:endParaRPr lang="zh-CN" altLang="en-US" sz="2000" b="1" dirty="0"/>
          </a:p>
        </p:txBody>
      </p:sp>
    </p:spTree>
    <p:extLst>
      <p:ext uri="{BB962C8B-B14F-4D97-AF65-F5344CB8AC3E}">
        <p14:creationId xmlns:p14="http://schemas.microsoft.com/office/powerpoint/2010/main" val="67666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4E36CED9-0F1C-EFEC-6960-4CFCB07C233E}"/>
              </a:ext>
            </a:extLst>
          </p:cNvPr>
          <p:cNvPicPr>
            <a:picLocks noChangeAspect="1"/>
          </p:cNvPicPr>
          <p:nvPr/>
        </p:nvPicPr>
        <p:blipFill>
          <a:blip r:embed="rId2"/>
          <a:stretch>
            <a:fillRect/>
          </a:stretch>
        </p:blipFill>
        <p:spPr>
          <a:xfrm>
            <a:off x="56587" y="1503769"/>
            <a:ext cx="1424550" cy="797225"/>
          </a:xfrm>
          <a:prstGeom prst="rect">
            <a:avLst/>
          </a:prstGeom>
        </p:spPr>
      </p:pic>
      <p:pic>
        <p:nvPicPr>
          <p:cNvPr id="7" name="图片 6">
            <a:extLst>
              <a:ext uri="{FF2B5EF4-FFF2-40B4-BE49-F238E27FC236}">
                <a16:creationId xmlns:a16="http://schemas.microsoft.com/office/drawing/2014/main" id="{2C5252CD-9706-E966-CF72-685917C4473C}"/>
              </a:ext>
            </a:extLst>
          </p:cNvPr>
          <p:cNvPicPr>
            <a:picLocks noChangeAspect="1"/>
          </p:cNvPicPr>
          <p:nvPr/>
        </p:nvPicPr>
        <p:blipFill>
          <a:blip r:embed="rId3"/>
          <a:stretch>
            <a:fillRect/>
          </a:stretch>
        </p:blipFill>
        <p:spPr>
          <a:xfrm>
            <a:off x="0" y="518682"/>
            <a:ext cx="12192000" cy="734286"/>
          </a:xfrm>
          <a:prstGeom prst="rect">
            <a:avLst/>
          </a:prstGeom>
        </p:spPr>
      </p:pic>
      <p:pic>
        <p:nvPicPr>
          <p:cNvPr id="13" name="图片 12">
            <a:extLst>
              <a:ext uri="{FF2B5EF4-FFF2-40B4-BE49-F238E27FC236}">
                <a16:creationId xmlns:a16="http://schemas.microsoft.com/office/drawing/2014/main" id="{43DFAC42-835D-235E-925C-6839002444A1}"/>
              </a:ext>
            </a:extLst>
          </p:cNvPr>
          <p:cNvPicPr>
            <a:picLocks noChangeAspect="1"/>
          </p:cNvPicPr>
          <p:nvPr/>
        </p:nvPicPr>
        <p:blipFill>
          <a:blip r:embed="rId4"/>
          <a:stretch>
            <a:fillRect/>
          </a:stretch>
        </p:blipFill>
        <p:spPr>
          <a:xfrm>
            <a:off x="56587" y="1001905"/>
            <a:ext cx="3034276" cy="502126"/>
          </a:xfrm>
          <a:prstGeom prst="rect">
            <a:avLst/>
          </a:prstGeom>
        </p:spPr>
      </p:pic>
      <p:pic>
        <p:nvPicPr>
          <p:cNvPr id="5" name="图片 4">
            <a:extLst>
              <a:ext uri="{FF2B5EF4-FFF2-40B4-BE49-F238E27FC236}">
                <a16:creationId xmlns:a16="http://schemas.microsoft.com/office/drawing/2014/main" id="{6C0B254D-DE7B-01B3-F4E2-A242C2515D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88" y="268813"/>
            <a:ext cx="7644376" cy="287216"/>
          </a:xfrm>
          <a:prstGeom prst="rect">
            <a:avLst/>
          </a:prstGeom>
        </p:spPr>
      </p:pic>
      <p:pic>
        <p:nvPicPr>
          <p:cNvPr id="6" name="图片 5">
            <a:extLst>
              <a:ext uri="{FF2B5EF4-FFF2-40B4-BE49-F238E27FC236}">
                <a16:creationId xmlns:a16="http://schemas.microsoft.com/office/drawing/2014/main" id="{1526646A-8603-5E57-E1F9-52C7222E1233}"/>
              </a:ext>
            </a:extLst>
          </p:cNvPr>
          <p:cNvPicPr>
            <a:picLocks noChangeAspect="1"/>
          </p:cNvPicPr>
          <p:nvPr/>
        </p:nvPicPr>
        <p:blipFill>
          <a:blip r:embed="rId6"/>
          <a:stretch>
            <a:fillRect/>
          </a:stretch>
        </p:blipFill>
        <p:spPr>
          <a:xfrm>
            <a:off x="119360" y="2438237"/>
            <a:ext cx="6664221" cy="4150950"/>
          </a:xfrm>
          <a:prstGeom prst="rect">
            <a:avLst/>
          </a:prstGeom>
        </p:spPr>
      </p:pic>
      <p:sp>
        <p:nvSpPr>
          <p:cNvPr id="19" name="文本框 18">
            <a:extLst>
              <a:ext uri="{FF2B5EF4-FFF2-40B4-BE49-F238E27FC236}">
                <a16:creationId xmlns:a16="http://schemas.microsoft.com/office/drawing/2014/main" id="{6ACDE038-84C7-F61B-ECB9-EAACB6420CF1}"/>
              </a:ext>
            </a:extLst>
          </p:cNvPr>
          <p:cNvSpPr txBox="1"/>
          <p:nvPr/>
        </p:nvSpPr>
        <p:spPr>
          <a:xfrm>
            <a:off x="7005430" y="4146103"/>
            <a:ext cx="2800767" cy="646331"/>
          </a:xfrm>
          <a:prstGeom prst="rect">
            <a:avLst/>
          </a:prstGeom>
          <a:noFill/>
        </p:spPr>
        <p:txBody>
          <a:bodyPr wrap="none" rtlCol="0">
            <a:spAutoFit/>
          </a:bodyPr>
          <a:lstStyle/>
          <a:p>
            <a:r>
              <a:rPr lang="en-US" altLang="zh-CN" b="1" dirty="0"/>
              <a:t>Not good: </a:t>
            </a:r>
          </a:p>
          <a:p>
            <a:r>
              <a:rPr lang="en-US" altLang="zh-CN" b="1" dirty="0"/>
              <a:t>Flexible time scale better</a:t>
            </a:r>
            <a:endParaRPr lang="zh-CN" altLang="en-US" b="1" dirty="0"/>
          </a:p>
        </p:txBody>
      </p:sp>
      <p:sp>
        <p:nvSpPr>
          <p:cNvPr id="20" name="文本框 19">
            <a:extLst>
              <a:ext uri="{FF2B5EF4-FFF2-40B4-BE49-F238E27FC236}">
                <a16:creationId xmlns:a16="http://schemas.microsoft.com/office/drawing/2014/main" id="{BDBAC9A5-F41B-3FFB-FFF4-42D6257E1E84}"/>
              </a:ext>
            </a:extLst>
          </p:cNvPr>
          <p:cNvSpPr txBox="1"/>
          <p:nvPr/>
        </p:nvSpPr>
        <p:spPr>
          <a:xfrm>
            <a:off x="9453562" y="412421"/>
            <a:ext cx="4067176" cy="400110"/>
          </a:xfrm>
          <a:prstGeom prst="rect">
            <a:avLst/>
          </a:prstGeom>
          <a:noFill/>
        </p:spPr>
        <p:txBody>
          <a:bodyPr wrap="square" rtlCol="0">
            <a:spAutoFit/>
          </a:bodyPr>
          <a:lstStyle/>
          <a:p>
            <a:r>
              <a:rPr lang="en-US" altLang="zh-CN" sz="2000" b="1" dirty="0"/>
              <a:t>Single Dashboard</a:t>
            </a:r>
            <a:endParaRPr lang="zh-CN" altLang="en-US" sz="2000" b="1" dirty="0"/>
          </a:p>
        </p:txBody>
      </p:sp>
      <p:cxnSp>
        <p:nvCxnSpPr>
          <p:cNvPr id="21" name="直接连接符 20">
            <a:extLst>
              <a:ext uri="{FF2B5EF4-FFF2-40B4-BE49-F238E27FC236}">
                <a16:creationId xmlns:a16="http://schemas.microsoft.com/office/drawing/2014/main" id="{89E45340-49E9-F691-5F4C-3238A39738BB}"/>
              </a:ext>
            </a:extLst>
          </p:cNvPr>
          <p:cNvCxnSpPr>
            <a:cxnSpLocks/>
          </p:cNvCxnSpPr>
          <p:nvPr/>
        </p:nvCxnSpPr>
        <p:spPr>
          <a:xfrm flipH="1">
            <a:off x="9296400" y="902659"/>
            <a:ext cx="2895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25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4E36CED9-0F1C-EFEC-6960-4CFCB07C233E}"/>
              </a:ext>
            </a:extLst>
          </p:cNvPr>
          <p:cNvPicPr>
            <a:picLocks noChangeAspect="1"/>
          </p:cNvPicPr>
          <p:nvPr/>
        </p:nvPicPr>
        <p:blipFill>
          <a:blip r:embed="rId2"/>
          <a:stretch>
            <a:fillRect/>
          </a:stretch>
        </p:blipFill>
        <p:spPr>
          <a:xfrm>
            <a:off x="56587" y="1503769"/>
            <a:ext cx="1424550" cy="797225"/>
          </a:xfrm>
          <a:prstGeom prst="rect">
            <a:avLst/>
          </a:prstGeom>
        </p:spPr>
      </p:pic>
      <p:pic>
        <p:nvPicPr>
          <p:cNvPr id="7" name="图片 6">
            <a:extLst>
              <a:ext uri="{FF2B5EF4-FFF2-40B4-BE49-F238E27FC236}">
                <a16:creationId xmlns:a16="http://schemas.microsoft.com/office/drawing/2014/main" id="{2C5252CD-9706-E966-CF72-685917C4473C}"/>
              </a:ext>
            </a:extLst>
          </p:cNvPr>
          <p:cNvPicPr>
            <a:picLocks noChangeAspect="1"/>
          </p:cNvPicPr>
          <p:nvPr/>
        </p:nvPicPr>
        <p:blipFill>
          <a:blip r:embed="rId3"/>
          <a:stretch>
            <a:fillRect/>
          </a:stretch>
        </p:blipFill>
        <p:spPr>
          <a:xfrm>
            <a:off x="0" y="518682"/>
            <a:ext cx="12192000" cy="734286"/>
          </a:xfrm>
          <a:prstGeom prst="rect">
            <a:avLst/>
          </a:prstGeom>
        </p:spPr>
      </p:pic>
      <p:pic>
        <p:nvPicPr>
          <p:cNvPr id="13" name="图片 12">
            <a:extLst>
              <a:ext uri="{FF2B5EF4-FFF2-40B4-BE49-F238E27FC236}">
                <a16:creationId xmlns:a16="http://schemas.microsoft.com/office/drawing/2014/main" id="{43DFAC42-835D-235E-925C-6839002444A1}"/>
              </a:ext>
            </a:extLst>
          </p:cNvPr>
          <p:cNvPicPr>
            <a:picLocks noChangeAspect="1"/>
          </p:cNvPicPr>
          <p:nvPr/>
        </p:nvPicPr>
        <p:blipFill>
          <a:blip r:embed="rId4"/>
          <a:stretch>
            <a:fillRect/>
          </a:stretch>
        </p:blipFill>
        <p:spPr>
          <a:xfrm>
            <a:off x="56587" y="1001905"/>
            <a:ext cx="3034276" cy="502126"/>
          </a:xfrm>
          <a:prstGeom prst="rect">
            <a:avLst/>
          </a:prstGeom>
        </p:spPr>
      </p:pic>
      <p:pic>
        <p:nvPicPr>
          <p:cNvPr id="5" name="图片 4">
            <a:extLst>
              <a:ext uri="{FF2B5EF4-FFF2-40B4-BE49-F238E27FC236}">
                <a16:creationId xmlns:a16="http://schemas.microsoft.com/office/drawing/2014/main" id="{6C0B254D-DE7B-01B3-F4E2-A242C2515D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88" y="268813"/>
            <a:ext cx="7644376" cy="287216"/>
          </a:xfrm>
          <a:prstGeom prst="rect">
            <a:avLst/>
          </a:prstGeom>
        </p:spPr>
      </p:pic>
      <p:pic>
        <p:nvPicPr>
          <p:cNvPr id="15" name="图片 14">
            <a:extLst>
              <a:ext uri="{FF2B5EF4-FFF2-40B4-BE49-F238E27FC236}">
                <a16:creationId xmlns:a16="http://schemas.microsoft.com/office/drawing/2014/main" id="{9F00B08C-742C-78D1-06ED-56E50EEF0199}"/>
              </a:ext>
            </a:extLst>
          </p:cNvPr>
          <p:cNvPicPr>
            <a:picLocks noChangeAspect="1"/>
          </p:cNvPicPr>
          <p:nvPr/>
        </p:nvPicPr>
        <p:blipFill>
          <a:blip r:embed="rId6"/>
          <a:stretch>
            <a:fillRect/>
          </a:stretch>
        </p:blipFill>
        <p:spPr>
          <a:xfrm>
            <a:off x="132787" y="2361928"/>
            <a:ext cx="8010525" cy="4282403"/>
          </a:xfrm>
          <a:prstGeom prst="rect">
            <a:avLst/>
          </a:prstGeom>
        </p:spPr>
      </p:pic>
      <p:sp>
        <p:nvSpPr>
          <p:cNvPr id="8" name="文本框 7">
            <a:extLst>
              <a:ext uri="{FF2B5EF4-FFF2-40B4-BE49-F238E27FC236}">
                <a16:creationId xmlns:a16="http://schemas.microsoft.com/office/drawing/2014/main" id="{40F1538F-CDBB-BFA9-A276-D8DAE2DB75E3}"/>
              </a:ext>
            </a:extLst>
          </p:cNvPr>
          <p:cNvSpPr txBox="1"/>
          <p:nvPr/>
        </p:nvSpPr>
        <p:spPr>
          <a:xfrm>
            <a:off x="6495380" y="3503166"/>
            <a:ext cx="3868367" cy="646331"/>
          </a:xfrm>
          <a:prstGeom prst="rect">
            <a:avLst/>
          </a:prstGeom>
          <a:noFill/>
        </p:spPr>
        <p:txBody>
          <a:bodyPr wrap="none" rtlCol="0">
            <a:spAutoFit/>
          </a:bodyPr>
          <a:lstStyle/>
          <a:p>
            <a:r>
              <a:rPr lang="en-US" altLang="zh-CN" b="1" dirty="0"/>
              <a:t>Not good: </a:t>
            </a:r>
          </a:p>
          <a:p>
            <a:r>
              <a:rPr lang="en-US" altLang="zh-CN" b="1" dirty="0"/>
              <a:t>Need to change to the season view</a:t>
            </a:r>
            <a:endParaRPr lang="zh-CN" altLang="en-US" b="1" dirty="0"/>
          </a:p>
        </p:txBody>
      </p:sp>
      <p:sp>
        <p:nvSpPr>
          <p:cNvPr id="2" name="矩形: 圆角 1">
            <a:extLst>
              <a:ext uri="{FF2B5EF4-FFF2-40B4-BE49-F238E27FC236}">
                <a16:creationId xmlns:a16="http://schemas.microsoft.com/office/drawing/2014/main" id="{DE6AB1B8-A890-CAC3-A9D0-B03631B3EAC6}"/>
              </a:ext>
            </a:extLst>
          </p:cNvPr>
          <p:cNvSpPr/>
          <p:nvPr/>
        </p:nvSpPr>
        <p:spPr>
          <a:xfrm>
            <a:off x="56587" y="5998000"/>
            <a:ext cx="8134913" cy="646331"/>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EAA005F-8F25-A1C6-F18A-BE35DCD1F31D}"/>
              </a:ext>
            </a:extLst>
          </p:cNvPr>
          <p:cNvSpPr txBox="1"/>
          <p:nvPr/>
        </p:nvSpPr>
        <p:spPr>
          <a:xfrm>
            <a:off x="6185817" y="5459702"/>
            <a:ext cx="2720617" cy="338554"/>
          </a:xfrm>
          <a:prstGeom prst="rect">
            <a:avLst/>
          </a:prstGeom>
          <a:noFill/>
        </p:spPr>
        <p:txBody>
          <a:bodyPr wrap="none" rtlCol="0">
            <a:spAutoFit/>
          </a:bodyPr>
          <a:lstStyle/>
          <a:p>
            <a:r>
              <a:rPr lang="en-US" altLang="zh-CN" sz="1600" b="1" dirty="0"/>
              <a:t>Displays the clicked review </a:t>
            </a:r>
            <a:endParaRPr lang="zh-CN" altLang="en-US" sz="1600" b="1" dirty="0"/>
          </a:p>
        </p:txBody>
      </p:sp>
      <p:pic>
        <p:nvPicPr>
          <p:cNvPr id="4" name="图片 3">
            <a:extLst>
              <a:ext uri="{FF2B5EF4-FFF2-40B4-BE49-F238E27FC236}">
                <a16:creationId xmlns:a16="http://schemas.microsoft.com/office/drawing/2014/main" id="{EDC47101-9678-589B-34A1-71CF025ED60D}"/>
              </a:ext>
            </a:extLst>
          </p:cNvPr>
          <p:cNvPicPr>
            <a:picLocks noChangeAspect="1"/>
          </p:cNvPicPr>
          <p:nvPr/>
        </p:nvPicPr>
        <p:blipFill>
          <a:blip r:embed="rId7"/>
          <a:stretch>
            <a:fillRect/>
          </a:stretch>
        </p:blipFill>
        <p:spPr>
          <a:xfrm>
            <a:off x="8143312" y="92600"/>
            <a:ext cx="3510526" cy="3035142"/>
          </a:xfrm>
          <a:prstGeom prst="rect">
            <a:avLst/>
          </a:prstGeom>
        </p:spPr>
      </p:pic>
    </p:spTree>
    <p:extLst>
      <p:ext uri="{BB962C8B-B14F-4D97-AF65-F5344CB8AC3E}">
        <p14:creationId xmlns:p14="http://schemas.microsoft.com/office/powerpoint/2010/main" val="659181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4CB567D-E242-6908-278F-651D0F76B8B5}"/>
              </a:ext>
            </a:extLst>
          </p:cNvPr>
          <p:cNvPicPr>
            <a:picLocks noChangeAspect="1"/>
          </p:cNvPicPr>
          <p:nvPr/>
        </p:nvPicPr>
        <p:blipFill>
          <a:blip r:embed="rId2"/>
          <a:stretch>
            <a:fillRect/>
          </a:stretch>
        </p:blipFill>
        <p:spPr>
          <a:xfrm>
            <a:off x="111176" y="3367088"/>
            <a:ext cx="5361199" cy="3429000"/>
          </a:xfrm>
          <a:prstGeom prst="rect">
            <a:avLst/>
          </a:prstGeom>
        </p:spPr>
      </p:pic>
      <p:pic>
        <p:nvPicPr>
          <p:cNvPr id="5" name="图片 4">
            <a:extLst>
              <a:ext uri="{FF2B5EF4-FFF2-40B4-BE49-F238E27FC236}">
                <a16:creationId xmlns:a16="http://schemas.microsoft.com/office/drawing/2014/main" id="{3F0F676C-ECAE-2556-68A6-0EE4B40F62FE}"/>
              </a:ext>
            </a:extLst>
          </p:cNvPr>
          <p:cNvPicPr>
            <a:picLocks noChangeAspect="1"/>
          </p:cNvPicPr>
          <p:nvPr/>
        </p:nvPicPr>
        <p:blipFill>
          <a:blip r:embed="rId3"/>
          <a:stretch>
            <a:fillRect/>
          </a:stretch>
        </p:blipFill>
        <p:spPr>
          <a:xfrm>
            <a:off x="111176" y="603835"/>
            <a:ext cx="5470475" cy="3322957"/>
          </a:xfrm>
          <a:prstGeom prst="rect">
            <a:avLst/>
          </a:prstGeom>
        </p:spPr>
      </p:pic>
      <p:sp>
        <p:nvSpPr>
          <p:cNvPr id="6" name="文本框 5">
            <a:extLst>
              <a:ext uri="{FF2B5EF4-FFF2-40B4-BE49-F238E27FC236}">
                <a16:creationId xmlns:a16="http://schemas.microsoft.com/office/drawing/2014/main" id="{6F54E1D0-1E42-9CD3-9247-68A6ED322BCF}"/>
              </a:ext>
            </a:extLst>
          </p:cNvPr>
          <p:cNvSpPr txBox="1"/>
          <p:nvPr/>
        </p:nvSpPr>
        <p:spPr>
          <a:xfrm>
            <a:off x="5884813" y="2389138"/>
            <a:ext cx="4067178" cy="163121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Arial" panose="020B0604020202020204" pitchFamily="34" charset="0"/>
              </a:rPr>
              <a:t>1.Customized </a:t>
            </a:r>
            <a:r>
              <a:rPr lang="en-US" altLang="zh-CN" sz="2000" dirty="0" err="1">
                <a:latin typeface="微软雅黑" panose="020B0503020204020204" pitchFamily="34" charset="-122"/>
                <a:ea typeface="微软雅黑" panose="020B0503020204020204" pitchFamily="34" charset="-122"/>
                <a:cs typeface="Arial" panose="020B0604020202020204" pitchFamily="34" charset="0"/>
              </a:rPr>
              <a:t>Stopwords</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r>
              <a:rPr lang="en-US" altLang="zh-CN" sz="2000" dirty="0">
                <a:latin typeface="微软雅黑" panose="020B0503020204020204" pitchFamily="34" charset="-122"/>
                <a:ea typeface="微软雅黑" panose="020B0503020204020204" pitchFamily="34" charset="-122"/>
                <a:cs typeface="Arial" panose="020B0604020202020204" pitchFamily="34" charset="0"/>
              </a:rPr>
              <a:t>2.Additional Word Cleaning</a:t>
            </a:r>
          </a:p>
          <a:p>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r>
              <a:rPr lang="en-US" altLang="zh-CN" sz="2000" dirty="0">
                <a:latin typeface="微软雅黑" panose="020B0503020204020204" pitchFamily="34" charset="-122"/>
                <a:ea typeface="微软雅黑" panose="020B0503020204020204" pitchFamily="34" charset="-122"/>
                <a:cs typeface="Arial" panose="020B0604020202020204" pitchFamily="34" charset="0"/>
              </a:rPr>
              <a:t>3.Customized </a:t>
            </a:r>
            <a:r>
              <a:rPr lang="en-US" altLang="zh-CN" sz="2000" i="0" dirty="0">
                <a:effectLst/>
                <a:latin typeface="微软雅黑" panose="020B0503020204020204" pitchFamily="34" charset="-122"/>
                <a:ea typeface="微软雅黑" panose="020B0503020204020204" pitchFamily="34" charset="-122"/>
                <a:cs typeface="Arial" panose="020B0604020202020204" pitchFamily="34" charset="0"/>
              </a:rPr>
              <a:t>Tokenization</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7" name="图片 6">
            <a:extLst>
              <a:ext uri="{FF2B5EF4-FFF2-40B4-BE49-F238E27FC236}">
                <a16:creationId xmlns:a16="http://schemas.microsoft.com/office/drawing/2014/main" id="{D114C785-69D7-38A6-6B28-53A0717CB63A}"/>
              </a:ext>
            </a:extLst>
          </p:cNvPr>
          <p:cNvPicPr>
            <a:picLocks noChangeAspect="1"/>
          </p:cNvPicPr>
          <p:nvPr/>
        </p:nvPicPr>
        <p:blipFill>
          <a:blip r:embed="rId4"/>
          <a:stretch>
            <a:fillRect/>
          </a:stretch>
        </p:blipFill>
        <p:spPr>
          <a:xfrm>
            <a:off x="237954" y="174831"/>
            <a:ext cx="838372" cy="224216"/>
          </a:xfrm>
          <a:prstGeom prst="rect">
            <a:avLst/>
          </a:prstGeom>
        </p:spPr>
      </p:pic>
      <p:pic>
        <p:nvPicPr>
          <p:cNvPr id="9" name="图片 8">
            <a:extLst>
              <a:ext uri="{FF2B5EF4-FFF2-40B4-BE49-F238E27FC236}">
                <a16:creationId xmlns:a16="http://schemas.microsoft.com/office/drawing/2014/main" id="{CC8B5CDE-F198-1EEB-4CF8-B8F72C8FE5F9}"/>
              </a:ext>
            </a:extLst>
          </p:cNvPr>
          <p:cNvPicPr>
            <a:picLocks noChangeAspect="1"/>
          </p:cNvPicPr>
          <p:nvPr/>
        </p:nvPicPr>
        <p:blipFill>
          <a:blip r:embed="rId5"/>
          <a:stretch>
            <a:fillRect/>
          </a:stretch>
        </p:blipFill>
        <p:spPr>
          <a:xfrm>
            <a:off x="5884813" y="4210238"/>
            <a:ext cx="5030838" cy="2380203"/>
          </a:xfrm>
          <a:prstGeom prst="rect">
            <a:avLst/>
          </a:prstGeom>
        </p:spPr>
      </p:pic>
      <p:sp>
        <p:nvSpPr>
          <p:cNvPr id="10" name="文本框 9">
            <a:extLst>
              <a:ext uri="{FF2B5EF4-FFF2-40B4-BE49-F238E27FC236}">
                <a16:creationId xmlns:a16="http://schemas.microsoft.com/office/drawing/2014/main" id="{AB4CE792-870E-088D-AA25-28522A37798E}"/>
              </a:ext>
            </a:extLst>
          </p:cNvPr>
          <p:cNvSpPr txBox="1"/>
          <p:nvPr/>
        </p:nvSpPr>
        <p:spPr>
          <a:xfrm>
            <a:off x="5884813" y="1647153"/>
            <a:ext cx="46022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Arial" panose="020B0604020202020204" pitchFamily="34" charset="0"/>
              </a:rPr>
              <a:t>Topic Classification: Word stream</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12" name="图片 11">
            <a:extLst>
              <a:ext uri="{FF2B5EF4-FFF2-40B4-BE49-F238E27FC236}">
                <a16:creationId xmlns:a16="http://schemas.microsoft.com/office/drawing/2014/main" id="{AC5A4925-EDBD-3F4D-73F5-9F1B24240222}"/>
              </a:ext>
            </a:extLst>
          </p:cNvPr>
          <p:cNvPicPr>
            <a:picLocks noChangeAspect="1"/>
          </p:cNvPicPr>
          <p:nvPr/>
        </p:nvPicPr>
        <p:blipFill>
          <a:blip r:embed="rId6"/>
          <a:stretch>
            <a:fillRect/>
          </a:stretch>
        </p:blipFill>
        <p:spPr>
          <a:xfrm>
            <a:off x="6043270" y="763511"/>
            <a:ext cx="1762468" cy="544140"/>
          </a:xfrm>
          <a:prstGeom prst="rect">
            <a:avLst/>
          </a:prstGeom>
        </p:spPr>
      </p:pic>
      <p:sp>
        <p:nvSpPr>
          <p:cNvPr id="13" name="文本框 12">
            <a:extLst>
              <a:ext uri="{FF2B5EF4-FFF2-40B4-BE49-F238E27FC236}">
                <a16:creationId xmlns:a16="http://schemas.microsoft.com/office/drawing/2014/main" id="{47A82FBC-59E4-8918-3327-793BE0EE6B95}"/>
              </a:ext>
            </a:extLst>
          </p:cNvPr>
          <p:cNvSpPr txBox="1"/>
          <p:nvPr/>
        </p:nvSpPr>
        <p:spPr>
          <a:xfrm>
            <a:off x="3052589" y="4075189"/>
            <a:ext cx="4067178" cy="369332"/>
          </a:xfrm>
          <a:prstGeom prst="rect">
            <a:avLst/>
          </a:prstGeom>
          <a:noFill/>
        </p:spPr>
        <p:txBody>
          <a:bodyPr wrap="square" rtlCol="0">
            <a:spAutoFit/>
          </a:bodyPr>
          <a:lstStyle/>
          <a:p>
            <a:r>
              <a:rPr lang="en-US" altLang="zh-CN" dirty="0">
                <a:highlight>
                  <a:srgbClr val="FFFF00"/>
                </a:highlight>
                <a:latin typeface="Arial" panose="020B0604020202020204" pitchFamily="34" charset="0"/>
                <a:ea typeface="微软雅黑" panose="020B0503020204020204" pitchFamily="34" charset="-122"/>
                <a:cs typeface="Arial" panose="020B0604020202020204" pitchFamily="34" charset="0"/>
              </a:rPr>
              <a:t>Weighted &amp; Frequency</a:t>
            </a:r>
            <a:endParaRPr lang="zh-CN" altLang="en-US" dirty="0">
              <a:highlight>
                <a:srgbClr val="FFFF00"/>
              </a:highlight>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68A709C6-08F0-DB46-6A7D-09962FEFD87A}"/>
              </a:ext>
            </a:extLst>
          </p:cNvPr>
          <p:cNvSpPr txBox="1"/>
          <p:nvPr/>
        </p:nvSpPr>
        <p:spPr>
          <a:xfrm>
            <a:off x="9501187" y="135184"/>
            <a:ext cx="4067176" cy="400110"/>
          </a:xfrm>
          <a:prstGeom prst="rect">
            <a:avLst/>
          </a:prstGeom>
          <a:noFill/>
        </p:spPr>
        <p:txBody>
          <a:bodyPr wrap="square" rtlCol="0">
            <a:spAutoFit/>
          </a:bodyPr>
          <a:lstStyle/>
          <a:p>
            <a:r>
              <a:rPr lang="en-US" altLang="zh-CN" sz="2000" b="1" dirty="0"/>
              <a:t>Single Dashboard</a:t>
            </a:r>
            <a:endParaRPr lang="zh-CN" altLang="en-US" sz="2000" b="1" dirty="0"/>
          </a:p>
        </p:txBody>
      </p:sp>
      <p:cxnSp>
        <p:nvCxnSpPr>
          <p:cNvPr id="15" name="直接连接符 14">
            <a:extLst>
              <a:ext uri="{FF2B5EF4-FFF2-40B4-BE49-F238E27FC236}">
                <a16:creationId xmlns:a16="http://schemas.microsoft.com/office/drawing/2014/main" id="{0D9B6619-05E6-FC8B-1C2D-400650C38CA7}"/>
              </a:ext>
            </a:extLst>
          </p:cNvPr>
          <p:cNvCxnSpPr>
            <a:cxnSpLocks/>
          </p:cNvCxnSpPr>
          <p:nvPr/>
        </p:nvCxnSpPr>
        <p:spPr>
          <a:xfrm flipH="1">
            <a:off x="9296400" y="650247"/>
            <a:ext cx="2895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85712BA-E387-47EA-FC38-FF047F04D3D2}"/>
              </a:ext>
            </a:extLst>
          </p:cNvPr>
          <p:cNvSpPr txBox="1"/>
          <p:nvPr/>
        </p:nvSpPr>
        <p:spPr>
          <a:xfrm>
            <a:off x="8185919" y="876381"/>
            <a:ext cx="4602212"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cs typeface="Arial" panose="020B0604020202020204" pitchFamily="34" charset="0"/>
              </a:rPr>
              <a:t>LDA</a:t>
            </a: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74743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676732-9460-A3BC-A1D6-1B34D1F066E4}"/>
              </a:ext>
            </a:extLst>
          </p:cNvPr>
          <p:cNvPicPr>
            <a:picLocks noChangeAspect="1"/>
          </p:cNvPicPr>
          <p:nvPr/>
        </p:nvPicPr>
        <p:blipFill>
          <a:blip r:embed="rId2"/>
          <a:stretch>
            <a:fillRect/>
          </a:stretch>
        </p:blipFill>
        <p:spPr>
          <a:xfrm>
            <a:off x="183201" y="206599"/>
            <a:ext cx="8255950" cy="4846413"/>
          </a:xfrm>
          <a:prstGeom prst="rect">
            <a:avLst/>
          </a:prstGeom>
        </p:spPr>
      </p:pic>
      <p:pic>
        <p:nvPicPr>
          <p:cNvPr id="1026" name="Picture 2" descr="Oyster 释义| 柯林斯英语词典">
            <a:extLst>
              <a:ext uri="{FF2B5EF4-FFF2-40B4-BE49-F238E27FC236}">
                <a16:creationId xmlns:a16="http://schemas.microsoft.com/office/drawing/2014/main" id="{4597E680-9F30-C49F-70E9-ED0E1F45F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338" y="3768559"/>
            <a:ext cx="1631031" cy="141446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B2800DA1-9E41-9D69-B1B9-CB5D37D20DDA}"/>
              </a:ext>
            </a:extLst>
          </p:cNvPr>
          <p:cNvPicPr>
            <a:picLocks noChangeAspect="1"/>
          </p:cNvPicPr>
          <p:nvPr/>
        </p:nvPicPr>
        <p:blipFill>
          <a:blip r:embed="rId4"/>
          <a:stretch>
            <a:fillRect/>
          </a:stretch>
        </p:blipFill>
        <p:spPr>
          <a:xfrm>
            <a:off x="183201" y="5089898"/>
            <a:ext cx="8337049" cy="1482351"/>
          </a:xfrm>
          <a:prstGeom prst="rect">
            <a:avLst/>
          </a:prstGeom>
        </p:spPr>
      </p:pic>
      <p:sp>
        <p:nvSpPr>
          <p:cNvPr id="8" name="AutoShape 4" descr="Lobster 释义| 柯林斯英语词典">
            <a:extLst>
              <a:ext uri="{FF2B5EF4-FFF2-40B4-BE49-F238E27FC236}">
                <a16:creationId xmlns:a16="http://schemas.microsoft.com/office/drawing/2014/main" id="{597DC9F9-ABF1-D113-250B-98752FB019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E554F5CB-9D1B-F8B3-FF22-9BF2463083CC}"/>
              </a:ext>
            </a:extLst>
          </p:cNvPr>
          <p:cNvPicPr>
            <a:picLocks noChangeAspect="1"/>
          </p:cNvPicPr>
          <p:nvPr/>
        </p:nvPicPr>
        <p:blipFill>
          <a:blip r:embed="rId5"/>
          <a:stretch>
            <a:fillRect/>
          </a:stretch>
        </p:blipFill>
        <p:spPr>
          <a:xfrm>
            <a:off x="9029065" y="5183022"/>
            <a:ext cx="2267586" cy="1296102"/>
          </a:xfrm>
          <a:prstGeom prst="rect">
            <a:avLst/>
          </a:prstGeom>
        </p:spPr>
      </p:pic>
      <p:sp>
        <p:nvSpPr>
          <p:cNvPr id="12" name="文本框 11">
            <a:extLst>
              <a:ext uri="{FF2B5EF4-FFF2-40B4-BE49-F238E27FC236}">
                <a16:creationId xmlns:a16="http://schemas.microsoft.com/office/drawing/2014/main" id="{0CFE3C06-AFDA-891B-632E-A54DE8F5AFD8}"/>
              </a:ext>
            </a:extLst>
          </p:cNvPr>
          <p:cNvSpPr txBox="1"/>
          <p:nvPr/>
        </p:nvSpPr>
        <p:spPr>
          <a:xfrm>
            <a:off x="9501187" y="135184"/>
            <a:ext cx="4067176" cy="400110"/>
          </a:xfrm>
          <a:prstGeom prst="rect">
            <a:avLst/>
          </a:prstGeom>
          <a:noFill/>
        </p:spPr>
        <p:txBody>
          <a:bodyPr wrap="square" rtlCol="0">
            <a:spAutoFit/>
          </a:bodyPr>
          <a:lstStyle/>
          <a:p>
            <a:r>
              <a:rPr lang="en-US" altLang="zh-CN" sz="2000" b="1" dirty="0"/>
              <a:t>Single Dashboard</a:t>
            </a:r>
            <a:endParaRPr lang="zh-CN" altLang="en-US" sz="2000" b="1" dirty="0"/>
          </a:p>
        </p:txBody>
      </p:sp>
      <p:cxnSp>
        <p:nvCxnSpPr>
          <p:cNvPr id="13" name="直接连接符 12">
            <a:extLst>
              <a:ext uri="{FF2B5EF4-FFF2-40B4-BE49-F238E27FC236}">
                <a16:creationId xmlns:a16="http://schemas.microsoft.com/office/drawing/2014/main" id="{EA9AC6EA-2EEF-827A-559D-3B9F66BBB8B4}"/>
              </a:ext>
            </a:extLst>
          </p:cNvPr>
          <p:cNvCxnSpPr>
            <a:cxnSpLocks/>
          </p:cNvCxnSpPr>
          <p:nvPr/>
        </p:nvCxnSpPr>
        <p:spPr>
          <a:xfrm flipH="1">
            <a:off x="9296400" y="650247"/>
            <a:ext cx="2895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B5B6BA6-7288-6F8D-724B-67DBEABFE499}"/>
              </a:ext>
            </a:extLst>
          </p:cNvPr>
          <p:cNvSpPr txBox="1"/>
          <p:nvPr/>
        </p:nvSpPr>
        <p:spPr>
          <a:xfrm>
            <a:off x="9263063" y="1750224"/>
            <a:ext cx="4067176" cy="523220"/>
          </a:xfrm>
          <a:prstGeom prst="rect">
            <a:avLst/>
          </a:prstGeom>
          <a:noFill/>
        </p:spPr>
        <p:txBody>
          <a:bodyPr wrap="square" rtlCol="0">
            <a:spAutoFit/>
          </a:bodyPr>
          <a:lstStyle/>
          <a:p>
            <a:r>
              <a:rPr lang="en-US" altLang="zh-CN" sz="2800" b="1" dirty="0"/>
              <a:t>Patterns</a:t>
            </a:r>
            <a:endParaRPr lang="zh-CN" altLang="en-US" sz="2800" b="1" dirty="0"/>
          </a:p>
        </p:txBody>
      </p:sp>
      <p:sp>
        <p:nvSpPr>
          <p:cNvPr id="15" name="文本框 14">
            <a:extLst>
              <a:ext uri="{FF2B5EF4-FFF2-40B4-BE49-F238E27FC236}">
                <a16:creationId xmlns:a16="http://schemas.microsoft.com/office/drawing/2014/main" id="{864360C2-2CB3-DF2C-FA08-DF8CA5299AC6}"/>
              </a:ext>
            </a:extLst>
          </p:cNvPr>
          <p:cNvSpPr txBox="1"/>
          <p:nvPr/>
        </p:nvSpPr>
        <p:spPr>
          <a:xfrm>
            <a:off x="8439151" y="2542423"/>
            <a:ext cx="4067176" cy="830997"/>
          </a:xfrm>
          <a:prstGeom prst="rect">
            <a:avLst/>
          </a:prstGeom>
          <a:noFill/>
        </p:spPr>
        <p:txBody>
          <a:bodyPr wrap="square" rtlCol="0">
            <a:spAutoFit/>
          </a:bodyPr>
          <a:lstStyle/>
          <a:p>
            <a:r>
              <a:rPr lang="en-US" altLang="zh-CN" sz="1600" b="1" dirty="0"/>
              <a:t>market needs / seasonal changes</a:t>
            </a:r>
          </a:p>
          <a:p>
            <a:endParaRPr lang="en-US" altLang="zh-CN" sz="1600" b="1" dirty="0"/>
          </a:p>
          <a:p>
            <a:r>
              <a:rPr lang="en-US" altLang="zh-CN" sz="1600" b="1" dirty="0"/>
              <a:t>*But not good for whole industry data</a:t>
            </a:r>
            <a:endParaRPr lang="zh-CN" altLang="en-US" sz="1600" b="1" dirty="0"/>
          </a:p>
        </p:txBody>
      </p:sp>
    </p:spTree>
    <p:extLst>
      <p:ext uri="{BB962C8B-B14F-4D97-AF65-F5344CB8AC3E}">
        <p14:creationId xmlns:p14="http://schemas.microsoft.com/office/powerpoint/2010/main" val="1362294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3AECCC-1AA7-5EFA-31C7-349B8233E25E}"/>
              </a:ext>
            </a:extLst>
          </p:cNvPr>
          <p:cNvPicPr>
            <a:picLocks noChangeAspect="1"/>
          </p:cNvPicPr>
          <p:nvPr/>
        </p:nvPicPr>
        <p:blipFill>
          <a:blip r:embed="rId2"/>
          <a:stretch>
            <a:fillRect/>
          </a:stretch>
        </p:blipFill>
        <p:spPr>
          <a:xfrm>
            <a:off x="120793" y="1136441"/>
            <a:ext cx="8061631" cy="4988134"/>
          </a:xfrm>
          <a:prstGeom prst="rect">
            <a:avLst/>
          </a:prstGeom>
        </p:spPr>
      </p:pic>
      <p:sp>
        <p:nvSpPr>
          <p:cNvPr id="7" name="文本框 6">
            <a:extLst>
              <a:ext uri="{FF2B5EF4-FFF2-40B4-BE49-F238E27FC236}">
                <a16:creationId xmlns:a16="http://schemas.microsoft.com/office/drawing/2014/main" id="{1CDA43A7-3DF4-B0B0-7AC3-8CE654F51B60}"/>
              </a:ext>
            </a:extLst>
          </p:cNvPr>
          <p:cNvSpPr txBox="1"/>
          <p:nvPr/>
        </p:nvSpPr>
        <p:spPr>
          <a:xfrm>
            <a:off x="8472005" y="2590800"/>
            <a:ext cx="6096000" cy="1231106"/>
          </a:xfrm>
          <a:prstGeom prst="rect">
            <a:avLst/>
          </a:prstGeom>
          <a:noFill/>
        </p:spPr>
        <p:txBody>
          <a:bodyPr wrap="square">
            <a:spAutoFit/>
          </a:bodyPr>
          <a:lstStyle/>
          <a:p>
            <a:r>
              <a:rPr lang="en-US" altLang="zh-CN" sz="2000" b="1" dirty="0">
                <a:solidFill>
                  <a:srgbClr val="000000"/>
                </a:solidFill>
                <a:latin typeface="Consolas" panose="020B0609020204030204" pitchFamily="49" charset="0"/>
              </a:rPr>
              <a:t>Our modified outlooks:</a:t>
            </a:r>
            <a:endParaRPr lang="en-US" altLang="zh-CN" sz="2000" b="1" dirty="0">
              <a:solidFill>
                <a:srgbClr val="000000"/>
              </a:solidFill>
              <a:effectLst/>
              <a:latin typeface="Consolas" panose="020B0609020204030204" pitchFamily="49" charset="0"/>
            </a:endParaRPr>
          </a:p>
          <a:p>
            <a:endParaRPr lang="en-US" altLang="zh-CN" b="0" dirty="0">
              <a:effectLst/>
              <a:latin typeface="Consolas" panose="020B0609020204030204" pitchFamily="49" charset="0"/>
            </a:endParaRPr>
          </a:p>
          <a:p>
            <a:r>
              <a:rPr lang="en-US" altLang="zh-CN" b="0" dirty="0" err="1">
                <a:effectLst/>
                <a:latin typeface="Consolas" panose="020B0609020204030204" pitchFamily="49" charset="0"/>
              </a:rPr>
              <a:t>pyLDAvis</a:t>
            </a:r>
            <a:r>
              <a:rPr lang="en-US" altLang="zh-CN" b="0" dirty="0">
                <a:effectLst/>
                <a:latin typeface="Consolas" panose="020B0609020204030204" pitchFamily="49" charset="0"/>
              </a:rPr>
              <a:t>. </a:t>
            </a:r>
            <a:r>
              <a:rPr lang="en-US" altLang="zh-CN" b="0" dirty="0" err="1">
                <a:effectLst/>
                <a:latin typeface="Consolas" panose="020B0609020204030204" pitchFamily="49" charset="0"/>
              </a:rPr>
              <a:t>gensim_models</a:t>
            </a:r>
            <a:endParaRPr lang="en-US" altLang="zh-CN" b="0" dirty="0">
              <a:effectLst/>
              <a:latin typeface="Consolas" panose="020B0609020204030204" pitchFamily="49" charset="0"/>
            </a:endParaRPr>
          </a:p>
          <a:p>
            <a:endParaRPr lang="en-US" altLang="zh-CN" b="0" dirty="0">
              <a:solidFill>
                <a:srgbClr val="D4D4D4"/>
              </a:solidFill>
              <a:effectLst/>
              <a:latin typeface="Consolas" panose="020B0609020204030204" pitchFamily="49" charset="0"/>
            </a:endParaRPr>
          </a:p>
        </p:txBody>
      </p:sp>
      <p:cxnSp>
        <p:nvCxnSpPr>
          <p:cNvPr id="8" name="直接连接符 7">
            <a:extLst>
              <a:ext uri="{FF2B5EF4-FFF2-40B4-BE49-F238E27FC236}">
                <a16:creationId xmlns:a16="http://schemas.microsoft.com/office/drawing/2014/main" id="{9EAF19DF-7498-2062-AB50-ED38600348B5}"/>
              </a:ext>
            </a:extLst>
          </p:cNvPr>
          <p:cNvCxnSpPr>
            <a:cxnSpLocks/>
          </p:cNvCxnSpPr>
          <p:nvPr/>
        </p:nvCxnSpPr>
        <p:spPr>
          <a:xfrm flipH="1">
            <a:off x="0" y="521659"/>
            <a:ext cx="36290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56D20D4-08C3-E5C6-2596-F2C7A930D265}"/>
              </a:ext>
            </a:extLst>
          </p:cNvPr>
          <p:cNvSpPr txBox="1"/>
          <p:nvPr/>
        </p:nvSpPr>
        <p:spPr>
          <a:xfrm>
            <a:off x="0" y="69162"/>
            <a:ext cx="4067176" cy="400110"/>
          </a:xfrm>
          <a:prstGeom prst="rect">
            <a:avLst/>
          </a:prstGeom>
          <a:noFill/>
        </p:spPr>
        <p:txBody>
          <a:bodyPr wrap="square" rtlCol="0">
            <a:spAutoFit/>
          </a:bodyPr>
          <a:lstStyle/>
          <a:p>
            <a:r>
              <a:rPr lang="en-US" altLang="zh-CN" sz="2000" b="1" dirty="0"/>
              <a:t>Industry dashboard: </a:t>
            </a:r>
            <a:r>
              <a:rPr lang="en-US" altLang="zh-CN" sz="2000" b="1" dirty="0" err="1"/>
              <a:t>Outllooks</a:t>
            </a:r>
            <a:endParaRPr lang="zh-CN" altLang="en-US" sz="2000" b="1" dirty="0"/>
          </a:p>
        </p:txBody>
      </p:sp>
      <p:pic>
        <p:nvPicPr>
          <p:cNvPr id="12" name="图片 11">
            <a:extLst>
              <a:ext uri="{FF2B5EF4-FFF2-40B4-BE49-F238E27FC236}">
                <a16:creationId xmlns:a16="http://schemas.microsoft.com/office/drawing/2014/main" id="{498728A7-50DA-134C-72A8-042131772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4" y="832848"/>
            <a:ext cx="8080231" cy="303593"/>
          </a:xfrm>
          <a:prstGeom prst="rect">
            <a:avLst/>
          </a:prstGeom>
        </p:spPr>
      </p:pic>
    </p:spTree>
    <p:extLst>
      <p:ext uri="{BB962C8B-B14F-4D97-AF65-F5344CB8AC3E}">
        <p14:creationId xmlns:p14="http://schemas.microsoft.com/office/powerpoint/2010/main" val="103709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6E8B801B-A6C7-5EBB-454D-BA300977E2FB}"/>
              </a:ext>
            </a:extLst>
          </p:cNvPr>
          <p:cNvSpPr txBox="1"/>
          <p:nvPr/>
        </p:nvSpPr>
        <p:spPr>
          <a:xfrm>
            <a:off x="2663513" y="3429000"/>
            <a:ext cx="161935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Thanks!</a:t>
            </a:r>
            <a:endPar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1" name="文本框 30">
            <a:extLst>
              <a:ext uri="{FF2B5EF4-FFF2-40B4-BE49-F238E27FC236}">
                <a16:creationId xmlns:a16="http://schemas.microsoft.com/office/drawing/2014/main" id="{64EBED5E-FBCC-AFE5-C95F-71C1808DDDF1}"/>
              </a:ext>
            </a:extLst>
          </p:cNvPr>
          <p:cNvSpPr txBox="1"/>
          <p:nvPr/>
        </p:nvSpPr>
        <p:spPr>
          <a:xfrm>
            <a:off x="2663513" y="2413337"/>
            <a:ext cx="938561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Yelp Review Analysis</a:t>
            </a:r>
            <a:endParaRPr kumimoji="0" lang="zh-CN" altLang="en-US" sz="6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 name="图片 4">
            <a:extLst>
              <a:ext uri="{FF2B5EF4-FFF2-40B4-BE49-F238E27FC236}">
                <a16:creationId xmlns:a16="http://schemas.microsoft.com/office/drawing/2014/main" id="{7DFE3800-3BF2-1F43-8620-3C1324DBF583}"/>
              </a:ext>
            </a:extLst>
          </p:cNvPr>
          <p:cNvPicPr>
            <a:picLocks noChangeAspect="1"/>
          </p:cNvPicPr>
          <p:nvPr/>
        </p:nvPicPr>
        <p:blipFill>
          <a:blip r:embed="rId2"/>
          <a:stretch>
            <a:fillRect/>
          </a:stretch>
        </p:blipFill>
        <p:spPr>
          <a:xfrm>
            <a:off x="0" y="1"/>
            <a:ext cx="1581150" cy="785952"/>
          </a:xfrm>
          <a:prstGeom prst="rect">
            <a:avLst/>
          </a:prstGeom>
        </p:spPr>
      </p:pic>
      <p:cxnSp>
        <p:nvCxnSpPr>
          <p:cNvPr id="7" name="直接连接符 6">
            <a:extLst>
              <a:ext uri="{FF2B5EF4-FFF2-40B4-BE49-F238E27FC236}">
                <a16:creationId xmlns:a16="http://schemas.microsoft.com/office/drawing/2014/main" id="{F0FC3039-6008-CACA-87AF-4BD607A3F1BC}"/>
              </a:ext>
            </a:extLst>
          </p:cNvPr>
          <p:cNvCxnSpPr>
            <a:cxnSpLocks/>
          </p:cNvCxnSpPr>
          <p:nvPr/>
        </p:nvCxnSpPr>
        <p:spPr>
          <a:xfrm>
            <a:off x="2524125" y="2669232"/>
            <a:ext cx="0" cy="11217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489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6E8B801B-A6C7-5EBB-454D-BA300977E2FB}"/>
              </a:ext>
            </a:extLst>
          </p:cNvPr>
          <p:cNvSpPr txBox="1"/>
          <p:nvPr/>
        </p:nvSpPr>
        <p:spPr>
          <a:xfrm>
            <a:off x="2663513" y="3429000"/>
            <a:ext cx="3334567" cy="461665"/>
          </a:xfrm>
          <a:prstGeom prst="rect">
            <a:avLst/>
          </a:prstGeom>
          <a:noFill/>
        </p:spPr>
        <p:txBody>
          <a:bodyPr wrap="none" rtlCol="0">
            <a:spAutoFit/>
          </a:bodyPr>
          <a:lstStyle/>
          <a:p>
            <a:r>
              <a:rPr lang="en-US" altLang="zh-CN" sz="2400" b="1" dirty="0"/>
              <a:t>Clearer target &amp; layers</a:t>
            </a:r>
            <a:endParaRPr lang="zh-CN" altLang="en-US" sz="2400" b="1" dirty="0"/>
          </a:p>
        </p:txBody>
      </p:sp>
      <p:sp>
        <p:nvSpPr>
          <p:cNvPr id="31" name="文本框 30">
            <a:extLst>
              <a:ext uri="{FF2B5EF4-FFF2-40B4-BE49-F238E27FC236}">
                <a16:creationId xmlns:a16="http://schemas.microsoft.com/office/drawing/2014/main" id="{64EBED5E-FBCC-AFE5-C95F-71C1808DDDF1}"/>
              </a:ext>
            </a:extLst>
          </p:cNvPr>
          <p:cNvSpPr txBox="1"/>
          <p:nvPr/>
        </p:nvSpPr>
        <p:spPr>
          <a:xfrm>
            <a:off x="2616676" y="2599074"/>
            <a:ext cx="9385611" cy="923330"/>
          </a:xfrm>
          <a:prstGeom prst="rect">
            <a:avLst/>
          </a:prstGeom>
          <a:noFill/>
        </p:spPr>
        <p:txBody>
          <a:bodyPr wrap="square" rtlCol="0">
            <a:spAutoFit/>
          </a:bodyPr>
          <a:lstStyle/>
          <a:p>
            <a:r>
              <a:rPr lang="en-US" altLang="zh-CN" sz="5400" b="1" dirty="0"/>
              <a:t>01 Introduction</a:t>
            </a:r>
            <a:endParaRPr lang="zh-CN" altLang="en-US" sz="5400" b="1" dirty="0"/>
          </a:p>
        </p:txBody>
      </p:sp>
      <p:pic>
        <p:nvPicPr>
          <p:cNvPr id="5" name="图片 4">
            <a:extLst>
              <a:ext uri="{FF2B5EF4-FFF2-40B4-BE49-F238E27FC236}">
                <a16:creationId xmlns:a16="http://schemas.microsoft.com/office/drawing/2014/main" id="{7DFE3800-3BF2-1F43-8620-3C1324DBF583}"/>
              </a:ext>
            </a:extLst>
          </p:cNvPr>
          <p:cNvPicPr>
            <a:picLocks noChangeAspect="1"/>
          </p:cNvPicPr>
          <p:nvPr/>
        </p:nvPicPr>
        <p:blipFill>
          <a:blip r:embed="rId2"/>
          <a:stretch>
            <a:fillRect/>
          </a:stretch>
        </p:blipFill>
        <p:spPr>
          <a:xfrm>
            <a:off x="10610850" y="0"/>
            <a:ext cx="1581150" cy="785952"/>
          </a:xfrm>
          <a:prstGeom prst="rect">
            <a:avLst/>
          </a:prstGeom>
        </p:spPr>
      </p:pic>
      <p:cxnSp>
        <p:nvCxnSpPr>
          <p:cNvPr id="7" name="直接连接符 6">
            <a:extLst>
              <a:ext uri="{FF2B5EF4-FFF2-40B4-BE49-F238E27FC236}">
                <a16:creationId xmlns:a16="http://schemas.microsoft.com/office/drawing/2014/main" id="{F0FC3039-6008-CACA-87AF-4BD607A3F1BC}"/>
              </a:ext>
            </a:extLst>
          </p:cNvPr>
          <p:cNvCxnSpPr>
            <a:cxnSpLocks/>
          </p:cNvCxnSpPr>
          <p:nvPr/>
        </p:nvCxnSpPr>
        <p:spPr>
          <a:xfrm>
            <a:off x="2524125" y="2669232"/>
            <a:ext cx="0" cy="129316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EC31F7B-9F04-0C96-A4C3-5C47311E0083}"/>
              </a:ext>
            </a:extLst>
          </p:cNvPr>
          <p:cNvSpPr txBox="1"/>
          <p:nvPr/>
        </p:nvSpPr>
        <p:spPr>
          <a:xfrm>
            <a:off x="9130988" y="6057870"/>
            <a:ext cx="2871299" cy="400110"/>
          </a:xfrm>
          <a:prstGeom prst="rect">
            <a:avLst/>
          </a:prstGeom>
          <a:noFill/>
        </p:spPr>
        <p:txBody>
          <a:bodyPr wrap="none" rtlCol="0">
            <a:spAutoFit/>
          </a:bodyPr>
          <a:lstStyle/>
          <a:p>
            <a:r>
              <a:rPr lang="en-US" altLang="zh-CN" sz="2000" b="1" dirty="0"/>
              <a:t>Group 6. </a:t>
            </a:r>
            <a:r>
              <a:rPr lang="zh-CN" altLang="en-US" sz="2000" b="1" dirty="0"/>
              <a:t>宋一帆 李振邦</a:t>
            </a:r>
          </a:p>
        </p:txBody>
      </p:sp>
    </p:spTree>
    <p:extLst>
      <p:ext uri="{BB962C8B-B14F-4D97-AF65-F5344CB8AC3E}">
        <p14:creationId xmlns:p14="http://schemas.microsoft.com/office/powerpoint/2010/main" val="2516208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FE3800-3BF2-1F43-8620-3C1324DBF583}"/>
              </a:ext>
            </a:extLst>
          </p:cNvPr>
          <p:cNvPicPr>
            <a:picLocks noChangeAspect="1"/>
          </p:cNvPicPr>
          <p:nvPr/>
        </p:nvPicPr>
        <p:blipFill>
          <a:blip r:embed="rId2"/>
          <a:stretch>
            <a:fillRect/>
          </a:stretch>
        </p:blipFill>
        <p:spPr>
          <a:xfrm>
            <a:off x="0" y="1"/>
            <a:ext cx="1581150" cy="785952"/>
          </a:xfrm>
          <a:prstGeom prst="rect">
            <a:avLst/>
          </a:prstGeom>
        </p:spPr>
      </p:pic>
    </p:spTree>
    <p:extLst>
      <p:ext uri="{BB962C8B-B14F-4D97-AF65-F5344CB8AC3E}">
        <p14:creationId xmlns:p14="http://schemas.microsoft.com/office/powerpoint/2010/main" val="80079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FE3800-3BF2-1F43-8620-3C1324DBF583}"/>
              </a:ext>
            </a:extLst>
          </p:cNvPr>
          <p:cNvPicPr>
            <a:picLocks noChangeAspect="1"/>
          </p:cNvPicPr>
          <p:nvPr/>
        </p:nvPicPr>
        <p:blipFill>
          <a:blip r:embed="rId2"/>
          <a:stretch>
            <a:fillRect/>
          </a:stretch>
        </p:blipFill>
        <p:spPr>
          <a:xfrm>
            <a:off x="0" y="1"/>
            <a:ext cx="1581150" cy="785952"/>
          </a:xfrm>
          <a:prstGeom prst="rect">
            <a:avLst/>
          </a:prstGeom>
        </p:spPr>
      </p:pic>
    </p:spTree>
    <p:extLst>
      <p:ext uri="{BB962C8B-B14F-4D97-AF65-F5344CB8AC3E}">
        <p14:creationId xmlns:p14="http://schemas.microsoft.com/office/powerpoint/2010/main" val="3079027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FE3800-3BF2-1F43-8620-3C1324DBF583}"/>
              </a:ext>
            </a:extLst>
          </p:cNvPr>
          <p:cNvPicPr>
            <a:picLocks noChangeAspect="1"/>
          </p:cNvPicPr>
          <p:nvPr/>
        </p:nvPicPr>
        <p:blipFill>
          <a:blip r:embed="rId2"/>
          <a:stretch>
            <a:fillRect/>
          </a:stretch>
        </p:blipFill>
        <p:spPr>
          <a:xfrm>
            <a:off x="0" y="1"/>
            <a:ext cx="1581150" cy="785952"/>
          </a:xfrm>
          <a:prstGeom prst="rect">
            <a:avLst/>
          </a:prstGeom>
        </p:spPr>
      </p:pic>
    </p:spTree>
    <p:extLst>
      <p:ext uri="{BB962C8B-B14F-4D97-AF65-F5344CB8AC3E}">
        <p14:creationId xmlns:p14="http://schemas.microsoft.com/office/powerpoint/2010/main" val="4091104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81A5EF-23D1-F1B4-8621-204BBF638826}"/>
              </a:ext>
            </a:extLst>
          </p:cNvPr>
          <p:cNvPicPr>
            <a:picLocks noChangeAspect="1"/>
          </p:cNvPicPr>
          <p:nvPr/>
        </p:nvPicPr>
        <p:blipFill>
          <a:blip r:embed="rId2"/>
          <a:stretch>
            <a:fillRect/>
          </a:stretch>
        </p:blipFill>
        <p:spPr>
          <a:xfrm>
            <a:off x="0" y="750338"/>
            <a:ext cx="5581556" cy="6107662"/>
          </a:xfrm>
          <a:prstGeom prst="rect">
            <a:avLst/>
          </a:prstGeom>
        </p:spPr>
      </p:pic>
      <p:pic>
        <p:nvPicPr>
          <p:cNvPr id="7" name="图片 6">
            <a:extLst>
              <a:ext uri="{FF2B5EF4-FFF2-40B4-BE49-F238E27FC236}">
                <a16:creationId xmlns:a16="http://schemas.microsoft.com/office/drawing/2014/main" id="{7D641782-2FD9-A6D2-8B98-B9E08DBCE98B}"/>
              </a:ext>
            </a:extLst>
          </p:cNvPr>
          <p:cNvPicPr>
            <a:picLocks noChangeAspect="1"/>
          </p:cNvPicPr>
          <p:nvPr/>
        </p:nvPicPr>
        <p:blipFill>
          <a:blip r:embed="rId3"/>
          <a:stretch>
            <a:fillRect/>
          </a:stretch>
        </p:blipFill>
        <p:spPr>
          <a:xfrm>
            <a:off x="5527391" y="1255776"/>
            <a:ext cx="5438430" cy="5132832"/>
          </a:xfrm>
          <a:prstGeom prst="rect">
            <a:avLst/>
          </a:prstGeom>
        </p:spPr>
      </p:pic>
      <p:sp>
        <p:nvSpPr>
          <p:cNvPr id="11" name="文本框 10">
            <a:extLst>
              <a:ext uri="{FF2B5EF4-FFF2-40B4-BE49-F238E27FC236}">
                <a16:creationId xmlns:a16="http://schemas.microsoft.com/office/drawing/2014/main" id="{E6A3510D-97C7-B53D-98F4-4D9A60C00550}"/>
              </a:ext>
            </a:extLst>
          </p:cNvPr>
          <p:cNvSpPr txBox="1"/>
          <p:nvPr/>
        </p:nvSpPr>
        <p:spPr>
          <a:xfrm>
            <a:off x="104300" y="173742"/>
            <a:ext cx="2348720" cy="369332"/>
          </a:xfrm>
          <a:prstGeom prst="rect">
            <a:avLst/>
          </a:prstGeom>
          <a:noFill/>
        </p:spPr>
        <p:txBody>
          <a:bodyPr wrap="none" rtlCol="0">
            <a:spAutoFit/>
          </a:bodyPr>
          <a:lstStyle/>
          <a:p>
            <a:r>
              <a:rPr lang="en-US" altLang="zh-CN" b="1" dirty="0"/>
              <a:t>Dataset components</a:t>
            </a:r>
            <a:endParaRPr lang="zh-CN" altLang="en-US" b="1" dirty="0"/>
          </a:p>
        </p:txBody>
      </p:sp>
      <p:sp>
        <p:nvSpPr>
          <p:cNvPr id="12" name="矩形 11">
            <a:extLst>
              <a:ext uri="{FF2B5EF4-FFF2-40B4-BE49-F238E27FC236}">
                <a16:creationId xmlns:a16="http://schemas.microsoft.com/office/drawing/2014/main" id="{7A7B49E1-C4BB-E5D2-073A-CC83CCB90C7A}"/>
              </a:ext>
            </a:extLst>
          </p:cNvPr>
          <p:cNvSpPr/>
          <p:nvPr/>
        </p:nvSpPr>
        <p:spPr>
          <a:xfrm>
            <a:off x="326187" y="2214910"/>
            <a:ext cx="2301189" cy="21924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8DC67A1-220B-E49C-EB24-E405164683E5}"/>
              </a:ext>
            </a:extLst>
          </p:cNvPr>
          <p:cNvSpPr/>
          <p:nvPr/>
        </p:nvSpPr>
        <p:spPr>
          <a:xfrm>
            <a:off x="5660187" y="1419888"/>
            <a:ext cx="2648661" cy="181708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273B437-D423-F879-3FF4-D02F81761BA4}"/>
              </a:ext>
            </a:extLst>
          </p:cNvPr>
          <p:cNvSpPr/>
          <p:nvPr/>
        </p:nvSpPr>
        <p:spPr>
          <a:xfrm>
            <a:off x="5664612" y="3291840"/>
            <a:ext cx="1656684" cy="111556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12C0618-61C6-AF4F-2CC2-0E48A57A9AFA}"/>
              </a:ext>
            </a:extLst>
          </p:cNvPr>
          <p:cNvSpPr/>
          <p:nvPr/>
        </p:nvSpPr>
        <p:spPr>
          <a:xfrm>
            <a:off x="405434" y="5407152"/>
            <a:ext cx="1746453" cy="9814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E6E9EC7-C816-B57D-AEA2-22C88365AA85}"/>
              </a:ext>
            </a:extLst>
          </p:cNvPr>
          <p:cNvSpPr/>
          <p:nvPr/>
        </p:nvSpPr>
        <p:spPr>
          <a:xfrm>
            <a:off x="405434" y="1688112"/>
            <a:ext cx="2959558" cy="25651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BFD5B5A-66A4-2E11-BF35-6254C79723D7}"/>
              </a:ext>
            </a:extLst>
          </p:cNvPr>
          <p:cNvSpPr/>
          <p:nvPr/>
        </p:nvSpPr>
        <p:spPr>
          <a:xfrm>
            <a:off x="448106" y="6595872"/>
            <a:ext cx="1703781" cy="19127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3BD7351-E43F-3C24-F13D-9C7429D98FF1}"/>
              </a:ext>
            </a:extLst>
          </p:cNvPr>
          <p:cNvSpPr/>
          <p:nvPr/>
        </p:nvSpPr>
        <p:spPr>
          <a:xfrm>
            <a:off x="448106" y="2641647"/>
            <a:ext cx="2010342" cy="130038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DFCC3D9-9D34-E40D-D23D-F6708ACBDD42}"/>
              </a:ext>
            </a:extLst>
          </p:cNvPr>
          <p:cNvSpPr/>
          <p:nvPr/>
        </p:nvSpPr>
        <p:spPr>
          <a:xfrm>
            <a:off x="5833952" y="3395691"/>
            <a:ext cx="1197611" cy="8530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0BF0FDC-D0F1-8F2C-2825-A1988970BB20}"/>
              </a:ext>
            </a:extLst>
          </p:cNvPr>
          <p:cNvSpPr txBox="1"/>
          <p:nvPr/>
        </p:nvSpPr>
        <p:spPr>
          <a:xfrm>
            <a:off x="10045552" y="381006"/>
            <a:ext cx="2579264" cy="738664"/>
          </a:xfrm>
          <a:prstGeom prst="rect">
            <a:avLst/>
          </a:prstGeom>
          <a:noFill/>
        </p:spPr>
        <p:txBody>
          <a:bodyPr wrap="square" rtlCol="0">
            <a:spAutoFit/>
          </a:bodyPr>
          <a:lstStyle/>
          <a:p>
            <a:r>
              <a:rPr lang="en-US" altLang="zh-CN" sz="1400" b="1" dirty="0"/>
              <a:t>Blue:  Identifying</a:t>
            </a:r>
          </a:p>
          <a:p>
            <a:r>
              <a:rPr lang="en-US" altLang="zh-CN" sz="1400" b="1" dirty="0"/>
              <a:t>Orange:  Information</a:t>
            </a:r>
          </a:p>
          <a:p>
            <a:r>
              <a:rPr lang="en-US" altLang="zh-CN" sz="1400" b="1" dirty="0"/>
              <a:t>Purple: Filter</a:t>
            </a:r>
          </a:p>
        </p:txBody>
      </p:sp>
      <p:cxnSp>
        <p:nvCxnSpPr>
          <p:cNvPr id="22" name="直接连接符 21">
            <a:extLst>
              <a:ext uri="{FF2B5EF4-FFF2-40B4-BE49-F238E27FC236}">
                <a16:creationId xmlns:a16="http://schemas.microsoft.com/office/drawing/2014/main" id="{9C8A30D2-7245-52D4-036E-CCB384AB4266}"/>
              </a:ext>
            </a:extLst>
          </p:cNvPr>
          <p:cNvCxnSpPr>
            <a:cxnSpLocks/>
          </p:cNvCxnSpPr>
          <p:nvPr/>
        </p:nvCxnSpPr>
        <p:spPr>
          <a:xfrm flipH="1">
            <a:off x="0" y="605677"/>
            <a:ext cx="15114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520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BCE7B6D-C553-CBA1-3B8D-3D984DA72380}"/>
              </a:ext>
            </a:extLst>
          </p:cNvPr>
          <p:cNvPicPr>
            <a:picLocks noChangeAspect="1"/>
          </p:cNvPicPr>
          <p:nvPr/>
        </p:nvPicPr>
        <p:blipFill>
          <a:blip r:embed="rId2"/>
          <a:stretch>
            <a:fillRect/>
          </a:stretch>
        </p:blipFill>
        <p:spPr>
          <a:xfrm>
            <a:off x="295275" y="574192"/>
            <a:ext cx="5800725" cy="5709615"/>
          </a:xfrm>
          <a:prstGeom prst="rect">
            <a:avLst/>
          </a:prstGeom>
        </p:spPr>
      </p:pic>
      <p:pic>
        <p:nvPicPr>
          <p:cNvPr id="6" name="图片 5">
            <a:extLst>
              <a:ext uri="{FF2B5EF4-FFF2-40B4-BE49-F238E27FC236}">
                <a16:creationId xmlns:a16="http://schemas.microsoft.com/office/drawing/2014/main" id="{C56D369B-0DB1-AAEF-8611-A60778589B46}"/>
              </a:ext>
            </a:extLst>
          </p:cNvPr>
          <p:cNvPicPr>
            <a:picLocks noChangeAspect="1"/>
          </p:cNvPicPr>
          <p:nvPr/>
        </p:nvPicPr>
        <p:blipFill>
          <a:blip r:embed="rId3"/>
          <a:stretch>
            <a:fillRect/>
          </a:stretch>
        </p:blipFill>
        <p:spPr>
          <a:xfrm>
            <a:off x="6156960" y="18288"/>
            <a:ext cx="5526900" cy="6797126"/>
          </a:xfrm>
          <a:prstGeom prst="rect">
            <a:avLst/>
          </a:prstGeom>
        </p:spPr>
      </p:pic>
      <p:sp>
        <p:nvSpPr>
          <p:cNvPr id="7" name="矩形 6">
            <a:extLst>
              <a:ext uri="{FF2B5EF4-FFF2-40B4-BE49-F238E27FC236}">
                <a16:creationId xmlns:a16="http://schemas.microsoft.com/office/drawing/2014/main" id="{B7ABD1E2-DF78-44F0-3B95-36C45D97DFFC}"/>
              </a:ext>
            </a:extLst>
          </p:cNvPr>
          <p:cNvSpPr/>
          <p:nvPr/>
        </p:nvSpPr>
        <p:spPr>
          <a:xfrm>
            <a:off x="765098" y="2736624"/>
            <a:ext cx="2959558" cy="25651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2320661-6E38-9976-F0E1-16429D6DBE77}"/>
              </a:ext>
            </a:extLst>
          </p:cNvPr>
          <p:cNvSpPr/>
          <p:nvPr/>
        </p:nvSpPr>
        <p:spPr>
          <a:xfrm>
            <a:off x="673658" y="3303972"/>
            <a:ext cx="3258262" cy="28347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85970D2-B0B5-9BA8-0A28-A3E1DF600ED7}"/>
              </a:ext>
            </a:extLst>
          </p:cNvPr>
          <p:cNvSpPr/>
          <p:nvPr/>
        </p:nvSpPr>
        <p:spPr>
          <a:xfrm>
            <a:off x="6565822" y="2919984"/>
            <a:ext cx="2181937" cy="37246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1578CAF-7C59-605A-EC0C-393B8FE7B5F7}"/>
              </a:ext>
            </a:extLst>
          </p:cNvPr>
          <p:cNvSpPr/>
          <p:nvPr/>
        </p:nvSpPr>
        <p:spPr>
          <a:xfrm>
            <a:off x="765098" y="2223453"/>
            <a:ext cx="2959558" cy="25651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CBEC315-8434-36BB-520E-0BD0E321E3B2}"/>
              </a:ext>
            </a:extLst>
          </p:cNvPr>
          <p:cNvSpPr/>
          <p:nvPr/>
        </p:nvSpPr>
        <p:spPr>
          <a:xfrm>
            <a:off x="6565822" y="932208"/>
            <a:ext cx="2959558" cy="25651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86C71D3-57D5-E48F-A3F5-932BF7F95ABB}"/>
              </a:ext>
            </a:extLst>
          </p:cNvPr>
          <p:cNvSpPr/>
          <p:nvPr/>
        </p:nvSpPr>
        <p:spPr>
          <a:xfrm>
            <a:off x="765098" y="4578314"/>
            <a:ext cx="2480992" cy="15054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C1CC080-B43A-4537-A559-D0492FABAEA4}"/>
              </a:ext>
            </a:extLst>
          </p:cNvPr>
          <p:cNvSpPr/>
          <p:nvPr/>
        </p:nvSpPr>
        <p:spPr>
          <a:xfrm>
            <a:off x="6608573" y="4078224"/>
            <a:ext cx="1364995" cy="18287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55CCD06-469B-EFBD-3DFE-8BE2BA540659}"/>
              </a:ext>
            </a:extLst>
          </p:cNvPr>
          <p:cNvSpPr txBox="1"/>
          <p:nvPr/>
        </p:nvSpPr>
        <p:spPr>
          <a:xfrm>
            <a:off x="4598776" y="5331060"/>
            <a:ext cx="2579264" cy="738664"/>
          </a:xfrm>
          <a:prstGeom prst="rect">
            <a:avLst/>
          </a:prstGeom>
          <a:noFill/>
        </p:spPr>
        <p:txBody>
          <a:bodyPr wrap="square" rtlCol="0">
            <a:spAutoFit/>
          </a:bodyPr>
          <a:lstStyle/>
          <a:p>
            <a:r>
              <a:rPr lang="en-US" altLang="zh-CN" sz="1400" b="1" dirty="0"/>
              <a:t>Blue:  Identifying</a:t>
            </a:r>
          </a:p>
          <a:p>
            <a:r>
              <a:rPr lang="en-US" altLang="zh-CN" sz="1400" b="1" dirty="0"/>
              <a:t>Orange:  Information</a:t>
            </a:r>
          </a:p>
          <a:p>
            <a:r>
              <a:rPr lang="en-US" altLang="zh-CN" sz="1400" b="1" dirty="0"/>
              <a:t>Purple: Filter</a:t>
            </a:r>
          </a:p>
        </p:txBody>
      </p:sp>
      <p:sp>
        <p:nvSpPr>
          <p:cNvPr id="17" name="矩形 16">
            <a:extLst>
              <a:ext uri="{FF2B5EF4-FFF2-40B4-BE49-F238E27FC236}">
                <a16:creationId xmlns:a16="http://schemas.microsoft.com/office/drawing/2014/main" id="{91D03626-43CF-E34E-031E-762098A440B7}"/>
              </a:ext>
            </a:extLst>
          </p:cNvPr>
          <p:cNvSpPr/>
          <p:nvPr/>
        </p:nvSpPr>
        <p:spPr>
          <a:xfrm>
            <a:off x="755077" y="3754307"/>
            <a:ext cx="2244155" cy="32391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C8F0D82-6B96-0B11-AB14-B18DF7630370}"/>
              </a:ext>
            </a:extLst>
          </p:cNvPr>
          <p:cNvSpPr txBox="1"/>
          <p:nvPr/>
        </p:nvSpPr>
        <p:spPr>
          <a:xfrm>
            <a:off x="2184760" y="3381111"/>
            <a:ext cx="2579264" cy="276999"/>
          </a:xfrm>
          <a:prstGeom prst="rect">
            <a:avLst/>
          </a:prstGeom>
          <a:noFill/>
        </p:spPr>
        <p:txBody>
          <a:bodyPr wrap="square" rtlCol="0">
            <a:spAutoFit/>
          </a:bodyPr>
          <a:lstStyle/>
          <a:p>
            <a:r>
              <a:rPr lang="en-US" altLang="zh-CN" sz="1200" b="1" dirty="0"/>
              <a:t>Special: Time-related</a:t>
            </a:r>
          </a:p>
        </p:txBody>
      </p:sp>
      <p:sp>
        <p:nvSpPr>
          <p:cNvPr id="19" name="文本框 18">
            <a:extLst>
              <a:ext uri="{FF2B5EF4-FFF2-40B4-BE49-F238E27FC236}">
                <a16:creationId xmlns:a16="http://schemas.microsoft.com/office/drawing/2014/main" id="{EAC1B279-5EA1-12FA-1980-018180C4F99C}"/>
              </a:ext>
            </a:extLst>
          </p:cNvPr>
          <p:cNvSpPr txBox="1"/>
          <p:nvPr/>
        </p:nvSpPr>
        <p:spPr>
          <a:xfrm>
            <a:off x="109728" y="110720"/>
            <a:ext cx="2348720" cy="369332"/>
          </a:xfrm>
          <a:prstGeom prst="rect">
            <a:avLst/>
          </a:prstGeom>
          <a:noFill/>
        </p:spPr>
        <p:txBody>
          <a:bodyPr wrap="none" rtlCol="0">
            <a:spAutoFit/>
          </a:bodyPr>
          <a:lstStyle/>
          <a:p>
            <a:r>
              <a:rPr lang="en-US" altLang="zh-CN" b="1" dirty="0"/>
              <a:t>Dataset components</a:t>
            </a:r>
            <a:endParaRPr lang="zh-CN" altLang="en-US" b="1" dirty="0"/>
          </a:p>
        </p:txBody>
      </p:sp>
      <p:cxnSp>
        <p:nvCxnSpPr>
          <p:cNvPr id="20" name="直接连接符 19">
            <a:extLst>
              <a:ext uri="{FF2B5EF4-FFF2-40B4-BE49-F238E27FC236}">
                <a16:creationId xmlns:a16="http://schemas.microsoft.com/office/drawing/2014/main" id="{B7B7384B-C12A-E2A7-1220-9191096F489C}"/>
              </a:ext>
            </a:extLst>
          </p:cNvPr>
          <p:cNvCxnSpPr>
            <a:cxnSpLocks/>
          </p:cNvCxnSpPr>
          <p:nvPr/>
        </p:nvCxnSpPr>
        <p:spPr>
          <a:xfrm flipH="1">
            <a:off x="9384" y="488321"/>
            <a:ext cx="15114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022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EAC1B279-5EA1-12FA-1980-018180C4F99C}"/>
              </a:ext>
            </a:extLst>
          </p:cNvPr>
          <p:cNvSpPr txBox="1"/>
          <p:nvPr/>
        </p:nvSpPr>
        <p:spPr>
          <a:xfrm>
            <a:off x="109728" y="110720"/>
            <a:ext cx="2348720" cy="369332"/>
          </a:xfrm>
          <a:prstGeom prst="rect">
            <a:avLst/>
          </a:prstGeom>
          <a:noFill/>
        </p:spPr>
        <p:txBody>
          <a:bodyPr wrap="none" rtlCol="0">
            <a:spAutoFit/>
          </a:bodyPr>
          <a:lstStyle/>
          <a:p>
            <a:r>
              <a:rPr lang="en-US" altLang="zh-CN" b="1" dirty="0"/>
              <a:t>Dataset components</a:t>
            </a:r>
            <a:endParaRPr lang="zh-CN" altLang="en-US" b="1" dirty="0"/>
          </a:p>
        </p:txBody>
      </p:sp>
      <p:cxnSp>
        <p:nvCxnSpPr>
          <p:cNvPr id="20" name="直接连接符 19">
            <a:extLst>
              <a:ext uri="{FF2B5EF4-FFF2-40B4-BE49-F238E27FC236}">
                <a16:creationId xmlns:a16="http://schemas.microsoft.com/office/drawing/2014/main" id="{B7B7384B-C12A-E2A7-1220-9191096F489C}"/>
              </a:ext>
            </a:extLst>
          </p:cNvPr>
          <p:cNvCxnSpPr>
            <a:cxnSpLocks/>
          </p:cNvCxnSpPr>
          <p:nvPr/>
        </p:nvCxnSpPr>
        <p:spPr>
          <a:xfrm flipH="1">
            <a:off x="9384" y="488321"/>
            <a:ext cx="15114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E1981BCA-90B3-E250-234C-58DD46613EF5}"/>
              </a:ext>
            </a:extLst>
          </p:cNvPr>
          <p:cNvPicPr>
            <a:picLocks noChangeAspect="1"/>
          </p:cNvPicPr>
          <p:nvPr/>
        </p:nvPicPr>
        <p:blipFill>
          <a:blip r:embed="rId2"/>
          <a:stretch>
            <a:fillRect/>
          </a:stretch>
        </p:blipFill>
        <p:spPr>
          <a:xfrm>
            <a:off x="301691" y="727218"/>
            <a:ext cx="7802064" cy="4934639"/>
          </a:xfrm>
          <a:prstGeom prst="rect">
            <a:avLst/>
          </a:prstGeom>
        </p:spPr>
      </p:pic>
      <p:pic>
        <p:nvPicPr>
          <p:cNvPr id="21" name="图片 20">
            <a:extLst>
              <a:ext uri="{FF2B5EF4-FFF2-40B4-BE49-F238E27FC236}">
                <a16:creationId xmlns:a16="http://schemas.microsoft.com/office/drawing/2014/main" id="{DD4BF303-2E46-32F6-DCE5-8FB1B9D2A13A}"/>
              </a:ext>
            </a:extLst>
          </p:cNvPr>
          <p:cNvPicPr>
            <a:picLocks noChangeAspect="1"/>
          </p:cNvPicPr>
          <p:nvPr/>
        </p:nvPicPr>
        <p:blipFill>
          <a:blip r:embed="rId3"/>
          <a:stretch>
            <a:fillRect/>
          </a:stretch>
        </p:blipFill>
        <p:spPr>
          <a:xfrm>
            <a:off x="7889620" y="1970529"/>
            <a:ext cx="4241012" cy="1396741"/>
          </a:xfrm>
          <a:prstGeom prst="rect">
            <a:avLst/>
          </a:prstGeom>
        </p:spPr>
      </p:pic>
      <p:pic>
        <p:nvPicPr>
          <p:cNvPr id="23" name="图片 22">
            <a:extLst>
              <a:ext uri="{FF2B5EF4-FFF2-40B4-BE49-F238E27FC236}">
                <a16:creationId xmlns:a16="http://schemas.microsoft.com/office/drawing/2014/main" id="{82123828-B883-B7BA-A219-3BB4B70E09F9}"/>
              </a:ext>
            </a:extLst>
          </p:cNvPr>
          <p:cNvPicPr>
            <a:picLocks noChangeAspect="1"/>
          </p:cNvPicPr>
          <p:nvPr/>
        </p:nvPicPr>
        <p:blipFill>
          <a:blip r:embed="rId4"/>
          <a:stretch>
            <a:fillRect/>
          </a:stretch>
        </p:blipFill>
        <p:spPr>
          <a:xfrm>
            <a:off x="7889620" y="3367270"/>
            <a:ext cx="3839851" cy="1802283"/>
          </a:xfrm>
          <a:prstGeom prst="rect">
            <a:avLst/>
          </a:prstGeom>
        </p:spPr>
      </p:pic>
      <p:sp>
        <p:nvSpPr>
          <p:cNvPr id="24" name="矩形 23">
            <a:extLst>
              <a:ext uri="{FF2B5EF4-FFF2-40B4-BE49-F238E27FC236}">
                <a16:creationId xmlns:a16="http://schemas.microsoft.com/office/drawing/2014/main" id="{E0132F26-88FB-6CA5-DE1D-96E79CCC4F32}"/>
              </a:ext>
            </a:extLst>
          </p:cNvPr>
          <p:cNvSpPr/>
          <p:nvPr/>
        </p:nvSpPr>
        <p:spPr>
          <a:xfrm>
            <a:off x="462529" y="2008479"/>
            <a:ext cx="4871357" cy="140254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E0BD524-D2DD-294F-645E-19A5051170BC}"/>
              </a:ext>
            </a:extLst>
          </p:cNvPr>
          <p:cNvSpPr/>
          <p:nvPr/>
        </p:nvSpPr>
        <p:spPr>
          <a:xfrm>
            <a:off x="462529" y="4374636"/>
            <a:ext cx="4302902" cy="117624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E7039B0-D8F7-FF32-B51C-2D05522472E5}"/>
              </a:ext>
            </a:extLst>
          </p:cNvPr>
          <p:cNvSpPr/>
          <p:nvPr/>
        </p:nvSpPr>
        <p:spPr>
          <a:xfrm>
            <a:off x="462529" y="3643673"/>
            <a:ext cx="3332117" cy="4219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51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189A8A-9339-FB34-3753-E6BF315EAEF2}"/>
              </a:ext>
            </a:extLst>
          </p:cNvPr>
          <p:cNvPicPr>
            <a:picLocks noChangeAspect="1"/>
          </p:cNvPicPr>
          <p:nvPr/>
        </p:nvPicPr>
        <p:blipFill>
          <a:blip r:embed="rId2"/>
          <a:stretch>
            <a:fillRect/>
          </a:stretch>
        </p:blipFill>
        <p:spPr>
          <a:xfrm>
            <a:off x="1298448" y="3026421"/>
            <a:ext cx="10308336" cy="3446652"/>
          </a:xfrm>
          <a:prstGeom prst="rect">
            <a:avLst/>
          </a:prstGeom>
        </p:spPr>
      </p:pic>
      <p:pic>
        <p:nvPicPr>
          <p:cNvPr id="6" name="图片 5">
            <a:extLst>
              <a:ext uri="{FF2B5EF4-FFF2-40B4-BE49-F238E27FC236}">
                <a16:creationId xmlns:a16="http://schemas.microsoft.com/office/drawing/2014/main" id="{4E631EAA-1423-6CE1-5649-4A9B32A51CCF}"/>
              </a:ext>
            </a:extLst>
          </p:cNvPr>
          <p:cNvPicPr>
            <a:picLocks noChangeAspect="1"/>
          </p:cNvPicPr>
          <p:nvPr/>
        </p:nvPicPr>
        <p:blipFill>
          <a:blip r:embed="rId3"/>
          <a:stretch>
            <a:fillRect/>
          </a:stretch>
        </p:blipFill>
        <p:spPr>
          <a:xfrm>
            <a:off x="328802" y="1132472"/>
            <a:ext cx="4784909" cy="1747263"/>
          </a:xfrm>
          <a:prstGeom prst="rect">
            <a:avLst/>
          </a:prstGeom>
        </p:spPr>
      </p:pic>
      <p:pic>
        <p:nvPicPr>
          <p:cNvPr id="7" name="图片 6">
            <a:extLst>
              <a:ext uri="{FF2B5EF4-FFF2-40B4-BE49-F238E27FC236}">
                <a16:creationId xmlns:a16="http://schemas.microsoft.com/office/drawing/2014/main" id="{C949D2F3-DBD1-2FC1-05CD-AB6DEDFCE0CF}"/>
              </a:ext>
            </a:extLst>
          </p:cNvPr>
          <p:cNvPicPr>
            <a:picLocks noChangeAspect="1"/>
          </p:cNvPicPr>
          <p:nvPr/>
        </p:nvPicPr>
        <p:blipFill>
          <a:blip r:embed="rId4"/>
          <a:stretch>
            <a:fillRect/>
          </a:stretch>
        </p:blipFill>
        <p:spPr>
          <a:xfrm>
            <a:off x="9996070" y="605677"/>
            <a:ext cx="1028844" cy="438211"/>
          </a:xfrm>
          <a:prstGeom prst="rect">
            <a:avLst/>
          </a:prstGeom>
        </p:spPr>
      </p:pic>
      <p:sp>
        <p:nvSpPr>
          <p:cNvPr id="9" name="文本框 8">
            <a:extLst>
              <a:ext uri="{FF2B5EF4-FFF2-40B4-BE49-F238E27FC236}">
                <a16:creationId xmlns:a16="http://schemas.microsoft.com/office/drawing/2014/main" id="{1F13C4B3-D5A0-3E26-D43F-FFECBA8254DC}"/>
              </a:ext>
            </a:extLst>
          </p:cNvPr>
          <p:cNvSpPr txBox="1"/>
          <p:nvPr/>
        </p:nvSpPr>
        <p:spPr>
          <a:xfrm>
            <a:off x="7348072" y="1198742"/>
            <a:ext cx="3813704" cy="830997"/>
          </a:xfrm>
          <a:prstGeom prst="rect">
            <a:avLst/>
          </a:prstGeom>
          <a:noFill/>
        </p:spPr>
        <p:txBody>
          <a:bodyPr wrap="square" rtlCol="0">
            <a:spAutoFit/>
          </a:bodyPr>
          <a:lstStyle/>
          <a:p>
            <a:r>
              <a:rPr lang="en-US" altLang="zh-CN" sz="1600" b="1" dirty="0"/>
              <a:t>Workflow tips:</a:t>
            </a:r>
          </a:p>
          <a:p>
            <a:r>
              <a:rPr lang="en-US" altLang="zh-CN" sz="1600" b="1" dirty="0"/>
              <a:t>1.Kaggle kernel (found not good)</a:t>
            </a:r>
          </a:p>
          <a:p>
            <a:r>
              <a:rPr lang="en-US" altLang="zh-CN" sz="1600" b="1" dirty="0"/>
              <a:t>2.filters, constraints, limitations</a:t>
            </a:r>
          </a:p>
        </p:txBody>
      </p:sp>
      <p:cxnSp>
        <p:nvCxnSpPr>
          <p:cNvPr id="10" name="直接连接符 9">
            <a:extLst>
              <a:ext uri="{FF2B5EF4-FFF2-40B4-BE49-F238E27FC236}">
                <a16:creationId xmlns:a16="http://schemas.microsoft.com/office/drawing/2014/main" id="{225617DC-BE9E-1B5E-6C97-EDA2FE7A97A0}"/>
              </a:ext>
            </a:extLst>
          </p:cNvPr>
          <p:cNvCxnSpPr>
            <a:cxnSpLocks/>
          </p:cNvCxnSpPr>
          <p:nvPr/>
        </p:nvCxnSpPr>
        <p:spPr>
          <a:xfrm flipH="1">
            <a:off x="0" y="605677"/>
            <a:ext cx="15114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C523A3CE-3EBF-C071-C7D7-8485E92BF9E7}"/>
              </a:ext>
            </a:extLst>
          </p:cNvPr>
          <p:cNvCxnSpPr>
            <a:cxnSpLocks/>
          </p:cNvCxnSpPr>
          <p:nvPr/>
        </p:nvCxnSpPr>
        <p:spPr>
          <a:xfrm>
            <a:off x="10086975" y="605677"/>
            <a:ext cx="1023938" cy="45243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C16408C2-FFF9-EDEA-9C02-6CC0CC117606}"/>
              </a:ext>
            </a:extLst>
          </p:cNvPr>
          <p:cNvSpPr txBox="1"/>
          <p:nvPr/>
        </p:nvSpPr>
        <p:spPr>
          <a:xfrm>
            <a:off x="55959" y="97283"/>
            <a:ext cx="6103144" cy="400110"/>
          </a:xfrm>
          <a:prstGeom prst="rect">
            <a:avLst/>
          </a:prstGeom>
          <a:noFill/>
        </p:spPr>
        <p:txBody>
          <a:bodyPr wrap="square">
            <a:spAutoFit/>
          </a:bodyPr>
          <a:lstStyle/>
          <a:p>
            <a:r>
              <a:rPr lang="en-US" altLang="zh-CN" sz="2000" b="1" dirty="0"/>
              <a:t>Recap: Dataset Intro</a:t>
            </a:r>
            <a:endParaRPr lang="zh-CN" altLang="en-US" sz="2000" b="1" dirty="0"/>
          </a:p>
        </p:txBody>
      </p:sp>
    </p:spTree>
    <p:extLst>
      <p:ext uri="{BB962C8B-B14F-4D97-AF65-F5344CB8AC3E}">
        <p14:creationId xmlns:p14="http://schemas.microsoft.com/office/powerpoint/2010/main" val="1204214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2EEB8151-EC70-912A-DCF7-18AA61CC229F}"/>
              </a:ext>
            </a:extLst>
          </p:cNvPr>
          <p:cNvSpPr txBox="1"/>
          <p:nvPr/>
        </p:nvSpPr>
        <p:spPr>
          <a:xfrm>
            <a:off x="219074" y="398413"/>
            <a:ext cx="2459328" cy="461665"/>
          </a:xfrm>
          <a:prstGeom prst="rect">
            <a:avLst/>
          </a:prstGeom>
          <a:noFill/>
        </p:spPr>
        <p:txBody>
          <a:bodyPr wrap="none" rtlCol="0">
            <a:spAutoFit/>
          </a:bodyPr>
          <a:lstStyle/>
          <a:p>
            <a:r>
              <a:rPr lang="en-US" altLang="zh-CN" sz="2400" b="1" dirty="0"/>
              <a:t>Dataset Analysis</a:t>
            </a:r>
            <a:endParaRPr lang="zh-CN" altLang="en-US" sz="2400" b="1" dirty="0"/>
          </a:p>
        </p:txBody>
      </p:sp>
      <p:sp>
        <p:nvSpPr>
          <p:cNvPr id="31" name="文本框 30">
            <a:extLst>
              <a:ext uri="{FF2B5EF4-FFF2-40B4-BE49-F238E27FC236}">
                <a16:creationId xmlns:a16="http://schemas.microsoft.com/office/drawing/2014/main" id="{4D08252F-22FC-BAB3-40E1-EDC84130F76D}"/>
              </a:ext>
            </a:extLst>
          </p:cNvPr>
          <p:cNvSpPr txBox="1"/>
          <p:nvPr/>
        </p:nvSpPr>
        <p:spPr>
          <a:xfrm>
            <a:off x="248721" y="767745"/>
            <a:ext cx="11753852" cy="3170099"/>
          </a:xfrm>
          <a:prstGeom prst="rect">
            <a:avLst/>
          </a:prstGeom>
          <a:noFill/>
        </p:spPr>
        <p:txBody>
          <a:bodyPr wrap="square">
            <a:spAutoFit/>
          </a:bodyPr>
          <a:lstStyle/>
          <a:p>
            <a:r>
              <a:rPr lang="en-US" altLang="zh-CN" sz="2800" b="1" dirty="0"/>
              <a:t>·</a:t>
            </a:r>
            <a:r>
              <a:rPr lang="en-US" altLang="zh-CN" dirty="0"/>
              <a:t>Yelp, Inc. is an American company that develops the Yelp.com website and the Yelp mobile app, which publish </a:t>
            </a:r>
            <a:r>
              <a:rPr lang="en-US" altLang="zh-CN" b="1" dirty="0"/>
              <a:t>crowd-sourced reviews</a:t>
            </a:r>
            <a:r>
              <a:rPr lang="en-US" altLang="zh-CN" dirty="0"/>
              <a:t> about businesses.</a:t>
            </a:r>
          </a:p>
          <a:p>
            <a:endParaRPr lang="en-US" altLang="zh-CN" dirty="0"/>
          </a:p>
          <a:p>
            <a:r>
              <a:rPr lang="en-US" altLang="zh-CN" sz="2800" b="1" dirty="0"/>
              <a:t>·</a:t>
            </a:r>
            <a:r>
              <a:rPr lang="en-US" altLang="zh-CN" dirty="0"/>
              <a:t>The Yelp dataset is a subset of our </a:t>
            </a:r>
            <a:r>
              <a:rPr lang="en-US" altLang="zh-CN" b="1" dirty="0"/>
              <a:t>businesses, reviews, and user data </a:t>
            </a:r>
            <a:r>
              <a:rPr lang="en-US" altLang="zh-CN" dirty="0"/>
              <a:t>for use in personal, educational, and academic purposes. Available as JSON files, use it to teach students about databases, to learn NLP, or for sample production data while you learn how to make mobile apps.</a:t>
            </a:r>
          </a:p>
          <a:p>
            <a:endParaRPr lang="en-US" altLang="zh-CN" dirty="0"/>
          </a:p>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75DBC37E-E09C-6FBC-A7D8-A006007E3CCC}"/>
              </a:ext>
            </a:extLst>
          </p:cNvPr>
          <p:cNvPicPr>
            <a:picLocks noChangeAspect="1"/>
          </p:cNvPicPr>
          <p:nvPr/>
        </p:nvPicPr>
        <p:blipFill>
          <a:blip r:embed="rId2"/>
          <a:stretch>
            <a:fillRect/>
          </a:stretch>
        </p:blipFill>
        <p:spPr>
          <a:xfrm>
            <a:off x="248721" y="3081558"/>
            <a:ext cx="4387730" cy="419499"/>
          </a:xfrm>
          <a:prstGeom prst="rect">
            <a:avLst/>
          </a:prstGeom>
        </p:spPr>
      </p:pic>
      <p:pic>
        <p:nvPicPr>
          <p:cNvPr id="10" name="图片 9">
            <a:extLst>
              <a:ext uri="{FF2B5EF4-FFF2-40B4-BE49-F238E27FC236}">
                <a16:creationId xmlns:a16="http://schemas.microsoft.com/office/drawing/2014/main" id="{998E28E5-5B75-C957-5B72-AECBB5F66281}"/>
              </a:ext>
            </a:extLst>
          </p:cNvPr>
          <p:cNvPicPr>
            <a:picLocks noChangeAspect="1"/>
          </p:cNvPicPr>
          <p:nvPr/>
        </p:nvPicPr>
        <p:blipFill>
          <a:blip r:embed="rId3"/>
          <a:stretch>
            <a:fillRect/>
          </a:stretch>
        </p:blipFill>
        <p:spPr>
          <a:xfrm>
            <a:off x="298634" y="3649923"/>
            <a:ext cx="5395030" cy="575842"/>
          </a:xfrm>
          <a:prstGeom prst="rect">
            <a:avLst/>
          </a:prstGeom>
        </p:spPr>
      </p:pic>
      <p:pic>
        <p:nvPicPr>
          <p:cNvPr id="12" name="图片 11">
            <a:extLst>
              <a:ext uri="{FF2B5EF4-FFF2-40B4-BE49-F238E27FC236}">
                <a16:creationId xmlns:a16="http://schemas.microsoft.com/office/drawing/2014/main" id="{6A4B6D75-54E3-143A-613D-4DB9BBD76062}"/>
              </a:ext>
            </a:extLst>
          </p:cNvPr>
          <p:cNvPicPr>
            <a:picLocks noChangeAspect="1"/>
          </p:cNvPicPr>
          <p:nvPr/>
        </p:nvPicPr>
        <p:blipFill>
          <a:blip r:embed="rId4"/>
          <a:stretch>
            <a:fillRect/>
          </a:stretch>
        </p:blipFill>
        <p:spPr>
          <a:xfrm>
            <a:off x="4927399" y="3060158"/>
            <a:ext cx="5886905" cy="515332"/>
          </a:xfrm>
          <a:prstGeom prst="rect">
            <a:avLst/>
          </a:prstGeom>
        </p:spPr>
      </p:pic>
      <p:pic>
        <p:nvPicPr>
          <p:cNvPr id="14" name="图片 13">
            <a:extLst>
              <a:ext uri="{FF2B5EF4-FFF2-40B4-BE49-F238E27FC236}">
                <a16:creationId xmlns:a16="http://schemas.microsoft.com/office/drawing/2014/main" id="{FD2F2804-5471-F278-7547-98CC4077C88E}"/>
              </a:ext>
            </a:extLst>
          </p:cNvPr>
          <p:cNvPicPr>
            <a:picLocks noChangeAspect="1"/>
          </p:cNvPicPr>
          <p:nvPr/>
        </p:nvPicPr>
        <p:blipFill>
          <a:blip r:embed="rId5"/>
          <a:stretch>
            <a:fillRect/>
          </a:stretch>
        </p:blipFill>
        <p:spPr>
          <a:xfrm>
            <a:off x="248721" y="4300198"/>
            <a:ext cx="1566742" cy="457885"/>
          </a:xfrm>
          <a:prstGeom prst="rect">
            <a:avLst/>
          </a:prstGeom>
        </p:spPr>
      </p:pic>
      <p:pic>
        <p:nvPicPr>
          <p:cNvPr id="35" name="图片 34">
            <a:extLst>
              <a:ext uri="{FF2B5EF4-FFF2-40B4-BE49-F238E27FC236}">
                <a16:creationId xmlns:a16="http://schemas.microsoft.com/office/drawing/2014/main" id="{11A47DEE-B102-8C3C-0E48-E7F34901B81A}"/>
              </a:ext>
            </a:extLst>
          </p:cNvPr>
          <p:cNvPicPr>
            <a:picLocks noChangeAspect="1"/>
          </p:cNvPicPr>
          <p:nvPr/>
        </p:nvPicPr>
        <p:blipFill>
          <a:blip r:embed="rId6"/>
          <a:stretch>
            <a:fillRect/>
          </a:stretch>
        </p:blipFill>
        <p:spPr>
          <a:xfrm>
            <a:off x="4879903" y="4127605"/>
            <a:ext cx="5094425" cy="589011"/>
          </a:xfrm>
          <a:prstGeom prst="rect">
            <a:avLst/>
          </a:prstGeom>
        </p:spPr>
      </p:pic>
      <p:pic>
        <p:nvPicPr>
          <p:cNvPr id="37" name="图片 36">
            <a:extLst>
              <a:ext uri="{FF2B5EF4-FFF2-40B4-BE49-F238E27FC236}">
                <a16:creationId xmlns:a16="http://schemas.microsoft.com/office/drawing/2014/main" id="{5BADB73C-2BDA-358A-B750-0EC2BC26C0D8}"/>
              </a:ext>
            </a:extLst>
          </p:cNvPr>
          <p:cNvPicPr>
            <a:picLocks noChangeAspect="1"/>
          </p:cNvPicPr>
          <p:nvPr/>
        </p:nvPicPr>
        <p:blipFill>
          <a:blip r:embed="rId7"/>
          <a:stretch>
            <a:fillRect/>
          </a:stretch>
        </p:blipFill>
        <p:spPr>
          <a:xfrm>
            <a:off x="4879903" y="4971653"/>
            <a:ext cx="5276033" cy="584999"/>
          </a:xfrm>
          <a:prstGeom prst="rect">
            <a:avLst/>
          </a:prstGeom>
        </p:spPr>
      </p:pic>
      <p:sp>
        <p:nvSpPr>
          <p:cNvPr id="38" name="箭头: 左 37">
            <a:extLst>
              <a:ext uri="{FF2B5EF4-FFF2-40B4-BE49-F238E27FC236}">
                <a16:creationId xmlns:a16="http://schemas.microsoft.com/office/drawing/2014/main" id="{966A3E2C-0A4A-E32E-10FA-0E24C9F7FB82}"/>
              </a:ext>
            </a:extLst>
          </p:cNvPr>
          <p:cNvSpPr/>
          <p:nvPr/>
        </p:nvSpPr>
        <p:spPr>
          <a:xfrm>
            <a:off x="1429726" y="3572596"/>
            <a:ext cx="341376" cy="2670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箭头: 左 38">
            <a:extLst>
              <a:ext uri="{FF2B5EF4-FFF2-40B4-BE49-F238E27FC236}">
                <a16:creationId xmlns:a16="http://schemas.microsoft.com/office/drawing/2014/main" id="{F7B3B7DD-5959-5CCA-1B8E-077E7940E638}"/>
              </a:ext>
            </a:extLst>
          </p:cNvPr>
          <p:cNvSpPr/>
          <p:nvPr/>
        </p:nvSpPr>
        <p:spPr>
          <a:xfrm>
            <a:off x="1441918" y="3020481"/>
            <a:ext cx="341376" cy="2670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箭头: 左 39">
            <a:extLst>
              <a:ext uri="{FF2B5EF4-FFF2-40B4-BE49-F238E27FC236}">
                <a16:creationId xmlns:a16="http://schemas.microsoft.com/office/drawing/2014/main" id="{3F40D125-4D18-364E-2ABA-26C2A1064EEA}"/>
              </a:ext>
            </a:extLst>
          </p:cNvPr>
          <p:cNvSpPr/>
          <p:nvPr/>
        </p:nvSpPr>
        <p:spPr>
          <a:xfrm>
            <a:off x="5522976" y="4129438"/>
            <a:ext cx="341376" cy="2670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箭头: 左 40">
            <a:extLst>
              <a:ext uri="{FF2B5EF4-FFF2-40B4-BE49-F238E27FC236}">
                <a16:creationId xmlns:a16="http://schemas.microsoft.com/office/drawing/2014/main" id="{A6D95559-E884-6BD9-6BCE-8B59E27FE25A}"/>
              </a:ext>
            </a:extLst>
          </p:cNvPr>
          <p:cNvSpPr/>
          <p:nvPr/>
        </p:nvSpPr>
        <p:spPr>
          <a:xfrm>
            <a:off x="5763982" y="3068570"/>
            <a:ext cx="341376" cy="2670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30543646-47ED-6C79-7000-B8C3717BCBD9}"/>
              </a:ext>
            </a:extLst>
          </p:cNvPr>
          <p:cNvCxnSpPr>
            <a:cxnSpLocks/>
          </p:cNvCxnSpPr>
          <p:nvPr/>
        </p:nvCxnSpPr>
        <p:spPr>
          <a:xfrm flipH="1">
            <a:off x="0" y="319165"/>
            <a:ext cx="15114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11B3AA0-E7B2-7A2A-5762-F12EDC13F7B9}"/>
              </a:ext>
            </a:extLst>
          </p:cNvPr>
          <p:cNvSpPr txBox="1"/>
          <p:nvPr/>
        </p:nvSpPr>
        <p:spPr>
          <a:xfrm>
            <a:off x="298634" y="4832516"/>
            <a:ext cx="1140056" cy="830997"/>
          </a:xfrm>
          <a:prstGeom prst="rect">
            <a:avLst/>
          </a:prstGeom>
          <a:noFill/>
        </p:spPr>
        <p:txBody>
          <a:bodyPr wrap="none" rtlCol="0">
            <a:spAutoFit/>
          </a:bodyPr>
          <a:lstStyle/>
          <a:p>
            <a:r>
              <a:rPr lang="en-US" altLang="zh-CN" sz="2400" b="1" dirty="0" err="1"/>
              <a:t>Spatio</a:t>
            </a:r>
            <a:endParaRPr lang="en-US" altLang="zh-CN" sz="2400" b="1" dirty="0"/>
          </a:p>
          <a:p>
            <a:r>
              <a:rPr lang="en-US" altLang="zh-CN" sz="2400" b="1" dirty="0"/>
              <a:t>Tempe</a:t>
            </a:r>
            <a:endParaRPr lang="zh-CN" altLang="en-US" sz="2400" b="1" dirty="0"/>
          </a:p>
        </p:txBody>
      </p:sp>
    </p:spTree>
    <p:extLst>
      <p:ext uri="{BB962C8B-B14F-4D97-AF65-F5344CB8AC3E}">
        <p14:creationId xmlns:p14="http://schemas.microsoft.com/office/powerpoint/2010/main" val="2629821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92CE6A-B117-A5DF-7900-F0E5CFDE6145}"/>
              </a:ext>
            </a:extLst>
          </p:cNvPr>
          <p:cNvPicPr>
            <a:picLocks noChangeAspect="1"/>
          </p:cNvPicPr>
          <p:nvPr/>
        </p:nvPicPr>
        <p:blipFill>
          <a:blip r:embed="rId2"/>
          <a:stretch>
            <a:fillRect/>
          </a:stretch>
        </p:blipFill>
        <p:spPr>
          <a:xfrm>
            <a:off x="259452" y="926835"/>
            <a:ext cx="9932298" cy="2652433"/>
          </a:xfrm>
          <a:prstGeom prst="rect">
            <a:avLst/>
          </a:prstGeom>
        </p:spPr>
      </p:pic>
      <p:sp>
        <p:nvSpPr>
          <p:cNvPr id="5" name="文本框 4">
            <a:extLst>
              <a:ext uri="{FF2B5EF4-FFF2-40B4-BE49-F238E27FC236}">
                <a16:creationId xmlns:a16="http://schemas.microsoft.com/office/drawing/2014/main" id="{8B27C00D-DBD8-3CC8-D510-0FEE6D279D48}"/>
              </a:ext>
            </a:extLst>
          </p:cNvPr>
          <p:cNvSpPr txBox="1"/>
          <p:nvPr/>
        </p:nvSpPr>
        <p:spPr>
          <a:xfrm>
            <a:off x="259452" y="5515666"/>
            <a:ext cx="5530633" cy="830997"/>
          </a:xfrm>
          <a:prstGeom prst="rect">
            <a:avLst/>
          </a:prstGeom>
          <a:noFill/>
        </p:spPr>
        <p:txBody>
          <a:bodyPr wrap="square" rtlCol="0">
            <a:spAutoFit/>
          </a:bodyPr>
          <a:lstStyle/>
          <a:p>
            <a:r>
              <a:rPr lang="en-US" altLang="zh-CN" sz="2400" b="1" dirty="0">
                <a:highlight>
                  <a:srgbClr val="FFFF00"/>
                </a:highlight>
              </a:rPr>
              <a:t>Problem</a:t>
            </a:r>
            <a:r>
              <a:rPr lang="zh-CN" altLang="en-US" sz="2400" b="1" dirty="0">
                <a:highlight>
                  <a:srgbClr val="FFFF00"/>
                </a:highlight>
              </a:rPr>
              <a:t>：</a:t>
            </a:r>
            <a:br>
              <a:rPr lang="en-US" altLang="zh-CN" sz="2400" dirty="0"/>
            </a:br>
            <a:r>
              <a:rPr lang="en-US" altLang="zh-CN" sz="2400" i="0" dirty="0">
                <a:effectLst/>
                <a:latin typeface="arial" panose="020B0604020202020204" pitchFamily="34" charset="0"/>
              </a:rPr>
              <a:t>non-standardized &amp; high variability </a:t>
            </a:r>
            <a:endParaRPr lang="zh-CN" altLang="en-US" sz="2400" dirty="0"/>
          </a:p>
        </p:txBody>
      </p:sp>
      <p:sp>
        <p:nvSpPr>
          <p:cNvPr id="6" name="文本框 5">
            <a:extLst>
              <a:ext uri="{FF2B5EF4-FFF2-40B4-BE49-F238E27FC236}">
                <a16:creationId xmlns:a16="http://schemas.microsoft.com/office/drawing/2014/main" id="{7F292AAF-E719-E63A-417F-E1B88FEA1BD8}"/>
              </a:ext>
            </a:extLst>
          </p:cNvPr>
          <p:cNvSpPr txBox="1"/>
          <p:nvPr/>
        </p:nvSpPr>
        <p:spPr>
          <a:xfrm>
            <a:off x="219074" y="398413"/>
            <a:ext cx="2459328" cy="461665"/>
          </a:xfrm>
          <a:prstGeom prst="rect">
            <a:avLst/>
          </a:prstGeom>
          <a:noFill/>
        </p:spPr>
        <p:txBody>
          <a:bodyPr wrap="none" rtlCol="0">
            <a:spAutoFit/>
          </a:bodyPr>
          <a:lstStyle/>
          <a:p>
            <a:r>
              <a:rPr lang="en-US" altLang="zh-CN" sz="2400" b="1" dirty="0"/>
              <a:t>Dataset Analysis</a:t>
            </a:r>
            <a:endParaRPr lang="zh-CN" altLang="en-US" sz="2400" b="1" dirty="0"/>
          </a:p>
        </p:txBody>
      </p:sp>
      <p:cxnSp>
        <p:nvCxnSpPr>
          <p:cNvPr id="7" name="直接连接符 6">
            <a:extLst>
              <a:ext uri="{FF2B5EF4-FFF2-40B4-BE49-F238E27FC236}">
                <a16:creationId xmlns:a16="http://schemas.microsoft.com/office/drawing/2014/main" id="{8BA43A20-A74A-ACAF-B575-9E41F6ABF26A}"/>
              </a:ext>
            </a:extLst>
          </p:cNvPr>
          <p:cNvCxnSpPr>
            <a:cxnSpLocks/>
          </p:cNvCxnSpPr>
          <p:nvPr/>
        </p:nvCxnSpPr>
        <p:spPr>
          <a:xfrm flipH="1">
            <a:off x="0" y="319165"/>
            <a:ext cx="15114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301C519C-4ADB-AADC-EC8B-A826D09E7BAD}"/>
              </a:ext>
            </a:extLst>
          </p:cNvPr>
          <p:cNvPicPr>
            <a:picLocks noChangeAspect="1"/>
          </p:cNvPicPr>
          <p:nvPr/>
        </p:nvPicPr>
        <p:blipFill>
          <a:blip r:embed="rId3"/>
          <a:stretch>
            <a:fillRect/>
          </a:stretch>
        </p:blipFill>
        <p:spPr>
          <a:xfrm>
            <a:off x="259452" y="3790399"/>
            <a:ext cx="9877426" cy="1514136"/>
          </a:xfrm>
          <a:prstGeom prst="rect">
            <a:avLst/>
          </a:prstGeom>
        </p:spPr>
      </p:pic>
    </p:spTree>
    <p:extLst>
      <p:ext uri="{BB962C8B-B14F-4D97-AF65-F5344CB8AC3E}">
        <p14:creationId xmlns:p14="http://schemas.microsoft.com/office/powerpoint/2010/main" val="3308908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6" descr="How to Get More Yelp Reviews">
            <a:extLst>
              <a:ext uri="{FF2B5EF4-FFF2-40B4-BE49-F238E27FC236}">
                <a16:creationId xmlns:a16="http://schemas.microsoft.com/office/drawing/2014/main" id="{31E2017B-BB4D-F902-903B-E0A395717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8719" y="5077411"/>
            <a:ext cx="2857500" cy="14859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2EEB8151-EC70-912A-DCF7-18AA61CC229F}"/>
              </a:ext>
            </a:extLst>
          </p:cNvPr>
          <p:cNvSpPr txBox="1"/>
          <p:nvPr/>
        </p:nvSpPr>
        <p:spPr>
          <a:xfrm>
            <a:off x="252412" y="243793"/>
            <a:ext cx="2202847" cy="461665"/>
          </a:xfrm>
          <a:prstGeom prst="rect">
            <a:avLst/>
          </a:prstGeom>
          <a:noFill/>
        </p:spPr>
        <p:txBody>
          <a:bodyPr wrap="none" rtlCol="0">
            <a:spAutoFit/>
          </a:bodyPr>
          <a:lstStyle/>
          <a:p>
            <a:r>
              <a:rPr lang="en-US" altLang="zh-CN" sz="2400" b="1" dirty="0"/>
              <a:t>Task: Redefine</a:t>
            </a:r>
            <a:endParaRPr lang="zh-CN" altLang="en-US" sz="2400" b="1" dirty="0"/>
          </a:p>
        </p:txBody>
      </p:sp>
      <p:cxnSp>
        <p:nvCxnSpPr>
          <p:cNvPr id="8" name="直接连接符 7">
            <a:extLst>
              <a:ext uri="{FF2B5EF4-FFF2-40B4-BE49-F238E27FC236}">
                <a16:creationId xmlns:a16="http://schemas.microsoft.com/office/drawing/2014/main" id="{E3389BDA-04C1-DAD9-455B-B6DB972A94AB}"/>
              </a:ext>
            </a:extLst>
          </p:cNvPr>
          <p:cNvCxnSpPr>
            <a:cxnSpLocks/>
          </p:cNvCxnSpPr>
          <p:nvPr/>
        </p:nvCxnSpPr>
        <p:spPr>
          <a:xfrm flipH="1">
            <a:off x="0" y="878846"/>
            <a:ext cx="15114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7C01967-81D5-1DA7-A003-FF26C1A15B4D}"/>
              </a:ext>
            </a:extLst>
          </p:cNvPr>
          <p:cNvSpPr txBox="1"/>
          <p:nvPr/>
        </p:nvSpPr>
        <p:spPr>
          <a:xfrm>
            <a:off x="509585" y="3381149"/>
            <a:ext cx="11753852" cy="1477328"/>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我们选择以</a:t>
            </a:r>
            <a:r>
              <a:rPr lang="zh-CN" altLang="en-US" b="1" u="sng" dirty="0">
                <a:highlight>
                  <a:srgbClr val="FFFF00"/>
                </a:highlight>
                <a:latin typeface="微软雅黑" panose="020B0503020204020204" pitchFamily="34" charset="-122"/>
                <a:ea typeface="微软雅黑" panose="020B0503020204020204" pitchFamily="34" charset="-122"/>
              </a:rPr>
              <a:t>个体企业</a:t>
            </a:r>
            <a:r>
              <a:rPr lang="zh-CN" altLang="en-US" dirty="0">
                <a:latin typeface="微软雅黑" panose="020B0503020204020204" pitchFamily="34" charset="-122"/>
                <a:ea typeface="微软雅黑" panose="020B0503020204020204" pitchFamily="34" charset="-122"/>
              </a:rPr>
              <a:t>为主要服务对象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帮助他们通过</a:t>
            </a:r>
            <a:r>
              <a:rPr lang="en-US" altLang="zh-CN" dirty="0">
                <a:latin typeface="微软雅黑" panose="020B0503020204020204" pitchFamily="34" charset="-122"/>
                <a:ea typeface="微软雅黑" panose="020B0503020204020204" pitchFamily="34" charset="-122"/>
              </a:rPr>
              <a:t>yelp</a:t>
            </a:r>
            <a:r>
              <a:rPr lang="zh-CN" altLang="en-US" dirty="0">
                <a:latin typeface="微软雅黑" panose="020B0503020204020204" pitchFamily="34" charset="-122"/>
                <a:ea typeface="微软雅黑" panose="020B0503020204020204" pitchFamily="34" charset="-122"/>
              </a:rPr>
              <a:t>的数据集分析自己的</a:t>
            </a:r>
            <a:r>
              <a:rPr lang="zh-CN" altLang="en-US" u="sng" dirty="0">
                <a:highlight>
                  <a:srgbClr val="FFFF00"/>
                </a:highlight>
                <a:latin typeface="微软雅黑" panose="020B0503020204020204" pitchFamily="34" charset="-122"/>
                <a:ea typeface="微软雅黑" panose="020B0503020204020204" pitchFamily="34" charset="-122"/>
              </a:rPr>
              <a:t>经营情况</a:t>
            </a:r>
            <a:r>
              <a:rPr lang="zh-CN" altLang="en-US" dirty="0">
                <a:latin typeface="微软雅黑" panose="020B0503020204020204" pitchFamily="34" charset="-122"/>
                <a:ea typeface="微软雅黑" panose="020B0503020204020204" pitchFamily="34" charset="-122"/>
              </a:rPr>
              <a:t>和同行业竞争状况</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以其</a:t>
            </a:r>
            <a:r>
              <a:rPr lang="zh-CN" altLang="en-US" dirty="0">
                <a:highlight>
                  <a:srgbClr val="FFFF00"/>
                </a:highlight>
                <a:latin typeface="微软雅黑" panose="020B0503020204020204" pitchFamily="34" charset="-122"/>
                <a:ea typeface="微软雅黑" panose="020B0503020204020204" pitchFamily="34" charset="-122"/>
              </a:rPr>
              <a:t>评分、收到的建议和评价</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dashboard</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其</a:t>
            </a:r>
            <a:r>
              <a:rPr lang="zh-CN" altLang="en-US" dirty="0">
                <a:highlight>
                  <a:srgbClr val="FFFF00"/>
                </a:highlight>
                <a:latin typeface="微软雅黑" panose="020B0503020204020204" pitchFamily="34" charset="-122"/>
                <a:ea typeface="微软雅黑" panose="020B0503020204020204" pitchFamily="34" charset="-122"/>
              </a:rPr>
              <a:t>同行业</a:t>
            </a:r>
            <a:r>
              <a:rPr lang="zh-CN" altLang="en-US" dirty="0">
                <a:latin typeface="微软雅黑" panose="020B0503020204020204" pitchFamily="34" charset="-122"/>
                <a:ea typeface="微软雅黑" panose="020B0503020204020204" pitchFamily="34" charset="-122"/>
              </a:rPr>
              <a:t>状况：整体收到的评价、建议、同类前</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的状况，制作</a:t>
            </a:r>
            <a:r>
              <a:rPr lang="en-US" altLang="zh-CN" dirty="0">
                <a:latin typeface="微软雅黑" panose="020B0503020204020204" pitchFamily="34" charset="-122"/>
                <a:ea typeface="微软雅黑" panose="020B0503020204020204" pitchFamily="34" charset="-122"/>
              </a:rPr>
              <a:t>dashboard</a:t>
            </a: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同类店家的</a:t>
            </a:r>
            <a:r>
              <a:rPr lang="zh-CN" altLang="en-US" dirty="0">
                <a:highlight>
                  <a:srgbClr val="FFFF00"/>
                </a:highlight>
                <a:latin typeface="微软雅黑" panose="020B0503020204020204" pitchFamily="34" charset="-122"/>
                <a:ea typeface="微软雅黑" panose="020B0503020204020204" pitchFamily="34" charset="-122"/>
              </a:rPr>
              <a:t>地理分布</a:t>
            </a:r>
            <a:r>
              <a:rPr lang="zh-CN" altLang="en-US" dirty="0">
                <a:latin typeface="微软雅黑" panose="020B0503020204020204" pitchFamily="34" charset="-122"/>
                <a:ea typeface="微软雅黑" panose="020B0503020204020204" pitchFamily="34" charset="-122"/>
              </a:rPr>
              <a:t>预览</a:t>
            </a:r>
            <a:endParaRPr lang="en-US" altLang="zh-CN"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ED12067-053D-3233-F139-C74B97E59D89}"/>
              </a:ext>
            </a:extLst>
          </p:cNvPr>
          <p:cNvSpPr txBox="1"/>
          <p:nvPr/>
        </p:nvSpPr>
        <p:spPr>
          <a:xfrm>
            <a:off x="509585" y="1238845"/>
            <a:ext cx="11753852" cy="1200329"/>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Analysis</a:t>
            </a:r>
          </a:p>
          <a:p>
            <a:r>
              <a:rPr lang="en-US" altLang="zh-CN" dirty="0">
                <a:latin typeface="微软雅黑" panose="020B0503020204020204" pitchFamily="34" charset="-122"/>
                <a:ea typeface="微软雅黑" panose="020B0503020204020204" pitchFamily="34" charset="-122"/>
              </a:rPr>
              <a:t>1.The city/area’s </a:t>
            </a:r>
            <a:r>
              <a:rPr lang="en-US" altLang="zh-CN" b="1" dirty="0">
                <a:latin typeface="微软雅黑" panose="020B0503020204020204" pitchFamily="34" charset="-122"/>
                <a:ea typeface="微软雅黑" panose="020B0503020204020204" pitchFamily="34" charset="-122"/>
              </a:rPr>
              <a:t>business components: Industry-category-style </a:t>
            </a:r>
          </a:p>
          <a:p>
            <a:r>
              <a:rPr lang="en-US" altLang="zh-CN" dirty="0">
                <a:latin typeface="微软雅黑" panose="020B0503020204020204" pitchFamily="34" charset="-122"/>
                <a:ea typeface="微软雅黑" panose="020B0503020204020204" pitchFamily="34" charset="-122"/>
              </a:rPr>
              <a:t>2.Single business’s </a:t>
            </a:r>
            <a:r>
              <a:rPr lang="en-US" altLang="zh-CN" b="1" dirty="0">
                <a:latin typeface="微软雅黑" panose="020B0503020204020204" pitchFamily="34" charset="-122"/>
                <a:ea typeface="微软雅黑" panose="020B0503020204020204" pitchFamily="34" charset="-122"/>
              </a:rPr>
              <a:t>review dashboard</a:t>
            </a:r>
          </a:p>
          <a:p>
            <a:r>
              <a:rPr lang="en-US" altLang="zh-CN" dirty="0">
                <a:latin typeface="微软雅黑" panose="020B0503020204020204" pitchFamily="34" charset="-122"/>
                <a:ea typeface="微软雅黑" panose="020B0503020204020204" pitchFamily="34" charset="-122"/>
              </a:rPr>
              <a:t>3.</a:t>
            </a:r>
            <a:r>
              <a:rPr lang="en-US" altLang="zh-CN" b="1" dirty="0">
                <a:latin typeface="微软雅黑" panose="020B0503020204020204" pitchFamily="34" charset="-122"/>
                <a:ea typeface="微软雅黑" panose="020B0503020204020204" pitchFamily="34" charset="-122"/>
              </a:rPr>
              <a:t>Interactive map </a:t>
            </a:r>
            <a:r>
              <a:rPr lang="en-US" altLang="zh-CN" dirty="0">
                <a:latin typeface="微软雅黑" panose="020B0503020204020204" pitchFamily="34" charset="-122"/>
                <a:ea typeface="微软雅黑" panose="020B0503020204020204" pitchFamily="34" charset="-122"/>
              </a:rPr>
              <a:t>business exploring (optional)</a:t>
            </a:r>
          </a:p>
        </p:txBody>
      </p:sp>
      <p:sp>
        <p:nvSpPr>
          <p:cNvPr id="2" name="箭头: 下 1">
            <a:extLst>
              <a:ext uri="{FF2B5EF4-FFF2-40B4-BE49-F238E27FC236}">
                <a16:creationId xmlns:a16="http://schemas.microsoft.com/office/drawing/2014/main" id="{171730B7-CF4D-0AC4-8B28-6397751762B4}"/>
              </a:ext>
            </a:extLst>
          </p:cNvPr>
          <p:cNvSpPr/>
          <p:nvPr/>
        </p:nvSpPr>
        <p:spPr>
          <a:xfrm>
            <a:off x="428625" y="2622054"/>
            <a:ext cx="576263" cy="5143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62118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6E8B801B-A6C7-5EBB-454D-BA300977E2FB}"/>
              </a:ext>
            </a:extLst>
          </p:cNvPr>
          <p:cNvSpPr txBox="1"/>
          <p:nvPr/>
        </p:nvSpPr>
        <p:spPr>
          <a:xfrm>
            <a:off x="2663513" y="3429000"/>
            <a:ext cx="3334567" cy="461665"/>
          </a:xfrm>
          <a:prstGeom prst="rect">
            <a:avLst/>
          </a:prstGeom>
          <a:noFill/>
        </p:spPr>
        <p:txBody>
          <a:bodyPr wrap="none" rtlCol="0">
            <a:spAutoFit/>
          </a:bodyPr>
          <a:lstStyle/>
          <a:p>
            <a:r>
              <a:rPr lang="en-US" altLang="zh-CN" sz="2400" b="1" dirty="0"/>
              <a:t>Clearer target &amp; layers</a:t>
            </a:r>
            <a:endParaRPr lang="zh-CN" altLang="en-US" sz="2400" b="1" dirty="0"/>
          </a:p>
        </p:txBody>
      </p:sp>
      <p:sp>
        <p:nvSpPr>
          <p:cNvPr id="31" name="文本框 30">
            <a:extLst>
              <a:ext uri="{FF2B5EF4-FFF2-40B4-BE49-F238E27FC236}">
                <a16:creationId xmlns:a16="http://schemas.microsoft.com/office/drawing/2014/main" id="{64EBED5E-FBCC-AFE5-C95F-71C1808DDDF1}"/>
              </a:ext>
            </a:extLst>
          </p:cNvPr>
          <p:cNvSpPr txBox="1"/>
          <p:nvPr/>
        </p:nvSpPr>
        <p:spPr>
          <a:xfrm>
            <a:off x="2663513" y="2413337"/>
            <a:ext cx="9385611" cy="1015663"/>
          </a:xfrm>
          <a:prstGeom prst="rect">
            <a:avLst/>
          </a:prstGeom>
          <a:noFill/>
        </p:spPr>
        <p:txBody>
          <a:bodyPr wrap="square" rtlCol="0">
            <a:spAutoFit/>
          </a:bodyPr>
          <a:lstStyle/>
          <a:p>
            <a:r>
              <a:rPr lang="en-US" altLang="zh-CN" sz="6000" b="1" dirty="0"/>
              <a:t>02 Re-design</a:t>
            </a:r>
            <a:endParaRPr lang="zh-CN" altLang="en-US" sz="6000" b="1" dirty="0"/>
          </a:p>
        </p:txBody>
      </p:sp>
      <p:pic>
        <p:nvPicPr>
          <p:cNvPr id="5" name="图片 4">
            <a:extLst>
              <a:ext uri="{FF2B5EF4-FFF2-40B4-BE49-F238E27FC236}">
                <a16:creationId xmlns:a16="http://schemas.microsoft.com/office/drawing/2014/main" id="{7DFE3800-3BF2-1F43-8620-3C1324DBF583}"/>
              </a:ext>
            </a:extLst>
          </p:cNvPr>
          <p:cNvPicPr>
            <a:picLocks noChangeAspect="1"/>
          </p:cNvPicPr>
          <p:nvPr/>
        </p:nvPicPr>
        <p:blipFill>
          <a:blip r:embed="rId2"/>
          <a:stretch>
            <a:fillRect/>
          </a:stretch>
        </p:blipFill>
        <p:spPr>
          <a:xfrm>
            <a:off x="10610850" y="0"/>
            <a:ext cx="1581150" cy="785952"/>
          </a:xfrm>
          <a:prstGeom prst="rect">
            <a:avLst/>
          </a:prstGeom>
        </p:spPr>
      </p:pic>
      <p:cxnSp>
        <p:nvCxnSpPr>
          <p:cNvPr id="7" name="直接连接符 6">
            <a:extLst>
              <a:ext uri="{FF2B5EF4-FFF2-40B4-BE49-F238E27FC236}">
                <a16:creationId xmlns:a16="http://schemas.microsoft.com/office/drawing/2014/main" id="{F0FC3039-6008-CACA-87AF-4BD607A3F1BC}"/>
              </a:ext>
            </a:extLst>
          </p:cNvPr>
          <p:cNvCxnSpPr>
            <a:cxnSpLocks/>
          </p:cNvCxnSpPr>
          <p:nvPr/>
        </p:nvCxnSpPr>
        <p:spPr>
          <a:xfrm>
            <a:off x="2524125" y="2669232"/>
            <a:ext cx="0" cy="129316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EC31F7B-9F04-0C96-A4C3-5C47311E0083}"/>
              </a:ext>
            </a:extLst>
          </p:cNvPr>
          <p:cNvSpPr txBox="1"/>
          <p:nvPr/>
        </p:nvSpPr>
        <p:spPr>
          <a:xfrm>
            <a:off x="9130988" y="6057870"/>
            <a:ext cx="2871299" cy="400110"/>
          </a:xfrm>
          <a:prstGeom prst="rect">
            <a:avLst/>
          </a:prstGeom>
          <a:noFill/>
        </p:spPr>
        <p:txBody>
          <a:bodyPr wrap="none" rtlCol="0">
            <a:spAutoFit/>
          </a:bodyPr>
          <a:lstStyle/>
          <a:p>
            <a:r>
              <a:rPr lang="en-US" altLang="zh-CN" sz="2000" b="1" dirty="0"/>
              <a:t>Group 6. </a:t>
            </a:r>
            <a:r>
              <a:rPr lang="zh-CN" altLang="en-US" sz="2000" b="1" dirty="0"/>
              <a:t>宋一帆 李振邦</a:t>
            </a:r>
          </a:p>
        </p:txBody>
      </p:sp>
    </p:spTree>
    <p:extLst>
      <p:ext uri="{BB962C8B-B14F-4D97-AF65-F5344CB8AC3E}">
        <p14:creationId xmlns:p14="http://schemas.microsoft.com/office/powerpoint/2010/main" val="3065080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217227A-86EA-17D5-B47D-E73E27C78CCC}"/>
              </a:ext>
            </a:extLst>
          </p:cNvPr>
          <p:cNvPicPr>
            <a:picLocks noChangeAspect="1"/>
          </p:cNvPicPr>
          <p:nvPr/>
        </p:nvPicPr>
        <p:blipFill>
          <a:blip r:embed="rId2"/>
          <a:stretch>
            <a:fillRect/>
          </a:stretch>
        </p:blipFill>
        <p:spPr>
          <a:xfrm>
            <a:off x="0" y="0"/>
            <a:ext cx="10979417" cy="6858000"/>
          </a:xfrm>
          <a:prstGeom prst="rect">
            <a:avLst/>
          </a:prstGeom>
        </p:spPr>
      </p:pic>
      <p:sp>
        <p:nvSpPr>
          <p:cNvPr id="6" name="文本框 5">
            <a:extLst>
              <a:ext uri="{FF2B5EF4-FFF2-40B4-BE49-F238E27FC236}">
                <a16:creationId xmlns:a16="http://schemas.microsoft.com/office/drawing/2014/main" id="{D67E4A94-9E86-8028-F25B-DF695987DF05}"/>
              </a:ext>
            </a:extLst>
          </p:cNvPr>
          <p:cNvSpPr txBox="1"/>
          <p:nvPr/>
        </p:nvSpPr>
        <p:spPr>
          <a:xfrm>
            <a:off x="10453688" y="452438"/>
            <a:ext cx="1681871" cy="523220"/>
          </a:xfrm>
          <a:prstGeom prst="rect">
            <a:avLst/>
          </a:prstGeom>
          <a:noFill/>
        </p:spPr>
        <p:txBody>
          <a:bodyPr wrap="none" rtlCol="0">
            <a:spAutoFit/>
          </a:bodyPr>
          <a:lstStyle/>
          <a:p>
            <a:r>
              <a:rPr lang="en-US" altLang="zh-CN" sz="2800" b="1" dirty="0"/>
              <a:t>Redesign</a:t>
            </a:r>
            <a:endParaRPr lang="zh-CN" altLang="en-US" sz="2800" b="1" dirty="0"/>
          </a:p>
        </p:txBody>
      </p:sp>
    </p:spTree>
    <p:extLst>
      <p:ext uri="{BB962C8B-B14F-4D97-AF65-F5344CB8AC3E}">
        <p14:creationId xmlns:p14="http://schemas.microsoft.com/office/powerpoint/2010/main" val="145594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A7579F-7D82-F162-5747-BFDF3EF949D1}"/>
              </a:ext>
            </a:extLst>
          </p:cNvPr>
          <p:cNvPicPr>
            <a:picLocks noChangeAspect="1"/>
          </p:cNvPicPr>
          <p:nvPr/>
        </p:nvPicPr>
        <p:blipFill>
          <a:blip r:embed="rId2"/>
          <a:stretch>
            <a:fillRect/>
          </a:stretch>
        </p:blipFill>
        <p:spPr>
          <a:xfrm>
            <a:off x="0" y="90488"/>
            <a:ext cx="10729083" cy="6858000"/>
          </a:xfrm>
          <a:prstGeom prst="rect">
            <a:avLst/>
          </a:prstGeom>
        </p:spPr>
      </p:pic>
      <p:sp>
        <p:nvSpPr>
          <p:cNvPr id="6" name="文本框 5">
            <a:extLst>
              <a:ext uri="{FF2B5EF4-FFF2-40B4-BE49-F238E27FC236}">
                <a16:creationId xmlns:a16="http://schemas.microsoft.com/office/drawing/2014/main" id="{C2BD6A37-38BA-7BCD-2DC0-AC3323416FFC}"/>
              </a:ext>
            </a:extLst>
          </p:cNvPr>
          <p:cNvSpPr txBox="1"/>
          <p:nvPr/>
        </p:nvSpPr>
        <p:spPr>
          <a:xfrm>
            <a:off x="10453688" y="452438"/>
            <a:ext cx="1681871" cy="523220"/>
          </a:xfrm>
          <a:prstGeom prst="rect">
            <a:avLst/>
          </a:prstGeom>
          <a:noFill/>
        </p:spPr>
        <p:txBody>
          <a:bodyPr wrap="none" rtlCol="0">
            <a:spAutoFit/>
          </a:bodyPr>
          <a:lstStyle/>
          <a:p>
            <a:r>
              <a:rPr lang="en-US" altLang="zh-CN" sz="2800" b="1" dirty="0"/>
              <a:t>Redesign</a:t>
            </a:r>
            <a:endParaRPr lang="zh-CN" altLang="en-US" sz="2800" b="1" dirty="0"/>
          </a:p>
        </p:txBody>
      </p:sp>
    </p:spTree>
    <p:extLst>
      <p:ext uri="{BB962C8B-B14F-4D97-AF65-F5344CB8AC3E}">
        <p14:creationId xmlns:p14="http://schemas.microsoft.com/office/powerpoint/2010/main" val="31482209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3094</TotalTime>
  <Words>396</Words>
  <Application>Microsoft Office PowerPoint</Application>
  <PresentationFormat>宽屏</PresentationFormat>
  <Paragraphs>77</Paragraphs>
  <Slides>25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等线 Light</vt:lpstr>
      <vt:lpstr>微软雅黑</vt:lpstr>
      <vt:lpstr>Arial</vt:lpstr>
      <vt:lpstr>Arial</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振邦</dc:creator>
  <cp:lastModifiedBy>Cpdo</cp:lastModifiedBy>
  <cp:revision>96</cp:revision>
  <dcterms:created xsi:type="dcterms:W3CDTF">2022-03-20T16:19:24Z</dcterms:created>
  <dcterms:modified xsi:type="dcterms:W3CDTF">2022-06-09T07:59:36Z</dcterms:modified>
</cp:coreProperties>
</file>